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4"/>
  </p:sldMasterIdLst>
  <p:notesMasterIdLst>
    <p:notesMasterId r:id="rId23"/>
  </p:notesMasterIdLst>
  <p:sldIdLst>
    <p:sldId id="348" r:id="rId5"/>
    <p:sldId id="302" r:id="rId6"/>
    <p:sldId id="356" r:id="rId7"/>
    <p:sldId id="301" r:id="rId8"/>
    <p:sldId id="355" r:id="rId9"/>
    <p:sldId id="273" r:id="rId10"/>
    <p:sldId id="285" r:id="rId11"/>
    <p:sldId id="266" r:id="rId12"/>
    <p:sldId id="294" r:id="rId13"/>
    <p:sldId id="423" r:id="rId14"/>
    <p:sldId id="382" r:id="rId15"/>
    <p:sldId id="424" r:id="rId16"/>
    <p:sldId id="426" r:id="rId17"/>
    <p:sldId id="427" r:id="rId18"/>
    <p:sldId id="286" r:id="rId19"/>
    <p:sldId id="279" r:id="rId20"/>
    <p:sldId id="262" r:id="rId21"/>
    <p:sldId id="35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BF4C03F-F90D-F8C1-A523-0D3EB9A1183C}" name="Joanna Scouler" initials="JS" userId="7ae02354d5b97575"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Judith Head" initials="JH" lastIdx="9" clrIdx="0">
    <p:extLst>
      <p:ext uri="{19B8F6BF-5375-455C-9EA6-DF929625EA0E}">
        <p15:presenceInfo xmlns:p15="http://schemas.microsoft.com/office/powerpoint/2012/main" userId="8a78c7d98ac60dac" providerId="Windows Live"/>
      </p:ext>
    </p:extLst>
  </p:cmAuthor>
  <p:cmAuthor id="2" name="Shauna O'Brien" initials="SO" lastIdx="27" clrIdx="1">
    <p:extLst>
      <p:ext uri="{19B8F6BF-5375-455C-9EA6-DF929625EA0E}">
        <p15:presenceInfo xmlns:p15="http://schemas.microsoft.com/office/powerpoint/2012/main" userId="b3897799837f5edf" providerId="Windows Live"/>
      </p:ext>
    </p:extLst>
  </p:cmAuthor>
  <p:cmAuthor id="3" name="Hannah Cooper" initials="HC" lastIdx="1" clrIdx="2">
    <p:extLst>
      <p:ext uri="{19B8F6BF-5375-455C-9EA6-DF929625EA0E}">
        <p15:presenceInfo xmlns:p15="http://schemas.microsoft.com/office/powerpoint/2012/main" userId="99db9a12ce8afeba" providerId="Windows Live"/>
      </p:ext>
    </p:extLst>
  </p:cmAuthor>
  <p:cmAuthor id="4" name="Shauna O'Brien" initials="SO [2]" lastIdx="1" clrIdx="3">
    <p:extLst>
      <p:ext uri="{19B8F6BF-5375-455C-9EA6-DF929625EA0E}">
        <p15:presenceInfo xmlns:p15="http://schemas.microsoft.com/office/powerpoint/2012/main" userId="S::shauna.obrien@arkonline.org::2cccf8d3-fcb4-4082-ab59-b4bd17c66c6c"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B050"/>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014682-026C-4D49-BF32-0B2420F68FD1}" v="19" dt="2024-10-16T15:25:43.32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826"/>
    <p:restoredTop sz="71210"/>
  </p:normalViewPr>
  <p:slideViewPr>
    <p:cSldViewPr snapToGrid="0">
      <p:cViewPr varScale="1">
        <p:scale>
          <a:sx n="82" d="100"/>
          <a:sy n="82" d="100"/>
        </p:scale>
        <p:origin x="384" y="184"/>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commentAuthors" Target="commen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 Id="rId30" Type="http://schemas.microsoft.com/office/2018/10/relationships/authors" Target="authors.xml"/></Relationships>
</file>

<file path=ppt/media/image10.pn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2.png>
</file>

<file path=ppt/media/image3.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16/10/2024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htwins.net/scale2/"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youtube.com/watch?v=dO2xx-aeZ4w"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a:solidFill>
                  <a:srgbClr val="7030A0"/>
                </a:solidFill>
                <a:effectLst/>
                <a:latin typeface="+mn-lt"/>
                <a:ea typeface="+mn-ea"/>
                <a:cs typeface="+mn-cs"/>
              </a:rPr>
              <a:t>Foundation: Name the organelle that is the site of photosynthesis.</a:t>
            </a:r>
          </a:p>
          <a:p>
            <a:r>
              <a:rPr lang="en-GB" sz="1200" i="0" kern="1200" baseline="0">
                <a:solidFill>
                  <a:srgbClr val="7030A0"/>
                </a:solidFill>
                <a:effectLst/>
                <a:latin typeface="+mn-lt"/>
                <a:ea typeface="+mn-ea"/>
                <a:cs typeface="+mn-cs"/>
              </a:rPr>
              <a:t>Stretch: </a:t>
            </a:r>
            <a:r>
              <a:rPr lang="en-GB" sz="1200">
                <a:solidFill>
                  <a:srgbClr val="7030A0"/>
                </a:solidFill>
                <a:latin typeface="Century Gothic" panose="020B0502020202020204" pitchFamily="34" charset="0"/>
              </a:rPr>
              <a:t>Red blood cells have an extremely large surface area. How does this help them carry out their function?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0" kern="1200" baseline="0">
              <a:solidFill>
                <a:srgbClr val="7030A0"/>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a:solidFill>
                  <a:srgbClr val="7030A0"/>
                </a:solidFill>
                <a:effectLst/>
                <a:latin typeface="+mn-lt"/>
                <a:ea typeface="+mn-ea"/>
                <a:cs typeface="+mn-cs"/>
              </a:rPr>
              <a:t>Answers: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a:solidFill>
                  <a:srgbClr val="7030A0"/>
                </a:solidFill>
                <a:effectLst/>
                <a:latin typeface="+mn-lt"/>
                <a:ea typeface="+mn-ea"/>
                <a:cs typeface="+mn-cs"/>
              </a:rPr>
              <a:t>Foundation: Chloroplast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a:solidFill>
                  <a:srgbClr val="7030A0"/>
                </a:solidFill>
                <a:effectLst/>
                <a:latin typeface="+mn-lt"/>
                <a:ea typeface="+mn-ea"/>
                <a:cs typeface="+mn-cs"/>
              </a:rPr>
              <a:t>Stretch: This allows them to carry as much oxygen as possible around the body to take to the cells for respiration. </a:t>
            </a:r>
          </a:p>
        </p:txBody>
      </p:sp>
      <p:sp>
        <p:nvSpPr>
          <p:cNvPr id="4" name="Slide Number Placeholder 3"/>
          <p:cNvSpPr>
            <a:spLocks noGrp="1"/>
          </p:cNvSpPr>
          <p:nvPr>
            <p:ph type="sldNum" sz="quarter" idx="10"/>
          </p:nvPr>
        </p:nvSpPr>
        <p:spPr/>
        <p:txBody>
          <a:bodyPr/>
          <a:lstStyle/>
          <a:p>
            <a:fld id="{4B7F327E-D879-4193-B0D7-BEE89950DB5C}" type="slidenum">
              <a:rPr lang="en-GB" smtClean="0"/>
              <a:t>2</a:t>
            </a:fld>
            <a:endParaRPr lang="en-GB"/>
          </a:p>
        </p:txBody>
      </p:sp>
    </p:spTree>
    <p:extLst>
      <p:ext uri="{BB962C8B-B14F-4D97-AF65-F5344CB8AC3E}">
        <p14:creationId xmlns:p14="http://schemas.microsoft.com/office/powerpoint/2010/main" val="31253656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281019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906780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062924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 – Eukaryotic (Elodea cells)</a:t>
            </a:r>
          </a:p>
          <a:p>
            <a:r>
              <a:rPr lang="en-US"/>
              <a:t>B – Prokaryotic (</a:t>
            </a:r>
            <a:r>
              <a:rPr lang="en-GB" sz="1200" b="0" i="1" kern="1200">
                <a:solidFill>
                  <a:schemeClr val="tx1"/>
                </a:solidFill>
                <a:effectLst/>
                <a:latin typeface="+mn-lt"/>
                <a:ea typeface="+mn-ea"/>
                <a:cs typeface="+mn-cs"/>
              </a:rPr>
              <a:t>Staphylococcus epidermidis)</a:t>
            </a:r>
            <a:endParaRPr lang="en-US"/>
          </a:p>
          <a:p>
            <a:r>
              <a:rPr lang="en-US"/>
              <a:t>C – Eukaryotic (Epidermal onion cells)</a:t>
            </a:r>
          </a:p>
          <a:p>
            <a:r>
              <a:rPr lang="en-US"/>
              <a:t>D – Prokaryotic (</a:t>
            </a:r>
            <a:r>
              <a:rPr lang="en-GB" sz="1200" b="0" i="1" kern="1200">
                <a:solidFill>
                  <a:schemeClr val="tx1"/>
                </a:solidFill>
                <a:effectLst/>
                <a:latin typeface="+mn-lt"/>
                <a:ea typeface="+mn-ea"/>
                <a:cs typeface="+mn-cs"/>
              </a:rPr>
              <a:t>Mycobacteria</a:t>
            </a:r>
            <a:r>
              <a:rPr lang="en-GB" sz="1200" b="0" i="0" kern="1200">
                <a:solidFill>
                  <a:schemeClr val="tx1"/>
                </a:solidFill>
                <a:effectLst/>
                <a:latin typeface="+mn-lt"/>
                <a:ea typeface="+mn-ea"/>
                <a:cs typeface="+mn-cs"/>
              </a:rPr>
              <a:t> (pink) and </a:t>
            </a:r>
            <a:r>
              <a:rPr lang="en-GB" sz="1200" b="0" i="1" kern="1200">
                <a:solidFill>
                  <a:schemeClr val="tx1"/>
                </a:solidFill>
                <a:effectLst/>
                <a:latin typeface="+mn-lt"/>
                <a:ea typeface="+mn-ea"/>
                <a:cs typeface="+mn-cs"/>
              </a:rPr>
              <a:t>Staphylococcus)</a:t>
            </a:r>
            <a:endParaRPr lang="en-US"/>
          </a:p>
          <a:p>
            <a:r>
              <a:rPr lang="en-US"/>
              <a:t>E – Prokaryotic (</a:t>
            </a:r>
            <a:r>
              <a:rPr lang="en-GB" sz="1200" b="0" i="1" kern="1200">
                <a:solidFill>
                  <a:schemeClr val="tx1"/>
                </a:solidFill>
                <a:effectLst/>
                <a:latin typeface="+mn-lt"/>
                <a:ea typeface="+mn-ea"/>
                <a:cs typeface="+mn-cs"/>
              </a:rPr>
              <a:t>E. coli)</a:t>
            </a:r>
            <a:endParaRPr lang="en-US"/>
          </a:p>
          <a:p>
            <a:r>
              <a:rPr lang="en-US"/>
              <a:t>F – Eukaryotic (Human cheek cells)</a:t>
            </a:r>
            <a:endParaRPr lang="en-US">
              <a:cs typeface="Calibri"/>
            </a:endParaRPr>
          </a:p>
          <a:p>
            <a:endParaRPr lang="en-US"/>
          </a:p>
          <a:p>
            <a:r>
              <a:rPr lang="en-US"/>
              <a:t>The eukaryotic cells all have a cell membrane visible and membrane bound organelles such as a nucleus or chloroplasts.</a:t>
            </a:r>
          </a:p>
        </p:txBody>
      </p:sp>
      <p:sp>
        <p:nvSpPr>
          <p:cNvPr id="4" name="Slide Number Placeholder 3"/>
          <p:cNvSpPr>
            <a:spLocks noGrp="1"/>
          </p:cNvSpPr>
          <p:nvPr>
            <p:ph type="sldNum" sz="quarter" idx="5"/>
          </p:nvPr>
        </p:nvSpPr>
        <p:spPr/>
        <p:txBody>
          <a:bodyPr/>
          <a:lstStyle/>
          <a:p>
            <a:fld id="{4B7F327E-D879-4193-B0D7-BEE89950DB5C}" type="slidenum">
              <a:rPr lang="en-GB" smtClean="0"/>
              <a:t>15</a:t>
            </a:fld>
            <a:endParaRPr lang="en-GB"/>
          </a:p>
        </p:txBody>
      </p:sp>
    </p:spTree>
    <p:extLst>
      <p:ext uri="{BB962C8B-B14F-4D97-AF65-F5344CB8AC3E}">
        <p14:creationId xmlns:p14="http://schemas.microsoft.com/office/powerpoint/2010/main" val="42103771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Purpose: </a:t>
            </a:r>
            <a:r>
              <a:rPr lang="en-GB"/>
              <a:t>students apply new knowledge.</a:t>
            </a:r>
            <a:r>
              <a:rPr lang="en-GB" baseline="0"/>
              <a:t> Mark schemes provided for students to self or peer assess work.</a:t>
            </a:r>
          </a:p>
          <a:p>
            <a:endParaRPr lang="en-GB" baseline="0"/>
          </a:p>
          <a:p>
            <a:r>
              <a:rPr lang="en-GB" baseline="0"/>
              <a:t>The worksheet refers to a bacterial slime capsule; this may cause confusion to students learning to identify the cell wall and the cell membrane so delete from worksheet if appropriate.</a:t>
            </a:r>
          </a:p>
          <a:p>
            <a:endParaRPr lang="en-GB" baseline="0"/>
          </a:p>
          <a:p>
            <a:r>
              <a:rPr lang="en-GB" baseline="0"/>
              <a:t>Point of note/misconception – there is a lot of inconsistency in textbooks etc as to the inclusion of vacuoles in animal cells. Animal cells can form membrane bound vacuoles for storage but do not have permanent vacuoles so for the purpose of this task they will be referred to as </a:t>
            </a:r>
            <a:r>
              <a:rPr lang="en-GB" b="1" baseline="0"/>
              <a:t>permanent vacuoles and are in plant cells only </a:t>
            </a:r>
          </a:p>
          <a:p>
            <a:endParaRPr lang="en-GB" b="1" baseline="0"/>
          </a:p>
          <a:p>
            <a:r>
              <a:rPr lang="en-GB" b="0" baseline="0"/>
              <a:t>Stretch for very able pupils could include more detailed cell organelles (Golgi body, Rough/Smooth ER, lysosomes) but these are not expected to be known at KS3 or 4. </a:t>
            </a:r>
          </a:p>
          <a:p>
            <a:endParaRPr lang="en-GB" baseline="0"/>
          </a:p>
        </p:txBody>
      </p:sp>
      <p:sp>
        <p:nvSpPr>
          <p:cNvPr id="4" name="Slide Number Placeholder 3"/>
          <p:cNvSpPr>
            <a:spLocks noGrp="1"/>
          </p:cNvSpPr>
          <p:nvPr>
            <p:ph type="sldNum" sz="quarter" idx="5"/>
          </p:nvPr>
        </p:nvSpPr>
        <p:spPr/>
        <p:txBody>
          <a:bodyPr/>
          <a:lstStyle/>
          <a:p>
            <a:fld id="{4B7F327E-D879-4193-B0D7-BEE89950DB5C}" type="slidenum">
              <a:rPr lang="en-GB" smtClean="0"/>
              <a:t>16</a:t>
            </a:fld>
            <a:endParaRPr lang="en-GB"/>
          </a:p>
        </p:txBody>
      </p:sp>
    </p:spTree>
    <p:extLst>
      <p:ext uri="{BB962C8B-B14F-4D97-AF65-F5344CB8AC3E}">
        <p14:creationId xmlns:p14="http://schemas.microsoft.com/office/powerpoint/2010/main" val="21676835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to find</a:t>
            </a:r>
            <a:r>
              <a:rPr lang="en-GB" baseline="0"/>
              <a:t> out if students are able to answer key questions that check for understanding of the new information that has been covered. </a:t>
            </a:r>
            <a:endParaRPr lang="en-GB"/>
          </a:p>
          <a:p>
            <a:r>
              <a:rPr lang="en-GB" b="1"/>
              <a:t>Suggested</a:t>
            </a:r>
            <a:r>
              <a:rPr lang="en-GB" b="1" baseline="0"/>
              <a:t> guidance: </a:t>
            </a:r>
          </a:p>
          <a:p>
            <a:r>
              <a:rPr lang="en-GB" b="0" baseline="0"/>
              <a:t>Give students thinking time and then ask for feedback – either holding up fingers for the right number/letter, using mini whiteboards or just writing answers down in books quickly before cold calling. </a:t>
            </a:r>
          </a:p>
          <a:p>
            <a:endParaRPr lang="en-GB" b="0" baseline="0"/>
          </a:p>
          <a:p>
            <a:r>
              <a:rPr lang="en-GB" b="0" baseline="0"/>
              <a:t>Answers</a:t>
            </a:r>
          </a:p>
          <a:p>
            <a:r>
              <a:rPr lang="en-GB" b="1" baseline="0"/>
              <a:t>Q1. Answer: C </a:t>
            </a:r>
          </a:p>
          <a:p>
            <a:r>
              <a:rPr lang="en-GB" b="0" baseline="0"/>
              <a:t>If pupils answer A or B they have misunderstood the definition of a prokaryotic cell.</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baseline="0"/>
              <a:t>To fix it revisit definitions of a eukaryotic/prokaryotic cells and highlight the prefix ‘</a:t>
            </a:r>
            <a:r>
              <a:rPr lang="en-GB" b="0" i="1" baseline="0" err="1"/>
              <a:t>eu</a:t>
            </a:r>
            <a:r>
              <a:rPr lang="en-GB" b="0" i="1" baseline="0"/>
              <a:t>’ that means true/all. Alternatively rhyme ‘</a:t>
            </a:r>
            <a:r>
              <a:rPr lang="en-GB" b="0" i="1" baseline="0" err="1"/>
              <a:t>eu</a:t>
            </a:r>
            <a:r>
              <a:rPr lang="en-GB" b="0" i="1" baseline="0"/>
              <a:t>’ with ‘you’ so eukaryotic cells make up you or what you can see </a:t>
            </a:r>
            <a:r>
              <a:rPr lang="en-GB" b="0" i="1" baseline="0" err="1"/>
              <a:t>ie</a:t>
            </a:r>
            <a:r>
              <a:rPr lang="en-GB" b="0" i="1" baseline="0"/>
              <a:t> animals and plants.</a:t>
            </a:r>
          </a:p>
          <a:p>
            <a:endParaRPr lang="en-GB" b="1" i="1" baseline="0"/>
          </a:p>
          <a:p>
            <a:r>
              <a:rPr lang="en-GB" b="1" baseline="0"/>
              <a:t>Q2. Answer: B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Incorrect answers pupils may have the misconception that cells are the simplest form of life, what they have learnt about so far are plant and animal cells so think they are smaller. </a:t>
            </a:r>
            <a:r>
              <a:rPr lang="en-GB" b="0" i="1" baseline="0"/>
              <a:t>To fix it remind pupils that prokaryotes are on average 10 times smaller than eukaryotes and that they are often the size of a nucleus or mitochondria thus are too small to contain either. </a:t>
            </a:r>
          </a:p>
          <a:p>
            <a:endParaRPr lang="en-GB" b="1" baseline="0"/>
          </a:p>
          <a:p>
            <a:r>
              <a:rPr lang="en-GB" b="1" baseline="0"/>
              <a:t>Q3. Answer: A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If students answer C they have been distracted by the new information and assume that mitochondria and flagellum must go together to allow the bacteria to move. </a:t>
            </a:r>
            <a:r>
              <a:rPr lang="en-GB" b="0" i="1" baseline="0"/>
              <a:t>To fix it, it may be useful to recap the structures of both types of cells, followed by questioning to ensure they can identify the features/relative sizes. </a:t>
            </a:r>
          </a:p>
          <a:p>
            <a:endParaRPr lang="en-GB" b="0"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17</a:t>
            </a:fld>
            <a:endParaRPr lang="en-GB"/>
          </a:p>
        </p:txBody>
      </p:sp>
    </p:spTree>
    <p:extLst>
      <p:ext uri="{BB962C8B-B14F-4D97-AF65-F5344CB8AC3E}">
        <p14:creationId xmlns:p14="http://schemas.microsoft.com/office/powerpoint/2010/main" val="6928833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Big Idea: Cells are alive</a:t>
            </a:r>
          </a:p>
          <a:p>
            <a:r>
              <a:rPr lang="en-US"/>
              <a:t>This is the first lesson of new content in this lesson. In it they will learn the differences between eukaryotic and prokaryotic cells. This is fundamental knowledge that will then be built on when looking at the growth of bacteria and comparing the features of eukaryotic and prokaryotic cells under a microscope and the uses of a light microscope vs an electron microscope. </a:t>
            </a:r>
          </a:p>
          <a:p>
            <a:endParaRPr lang="en-US"/>
          </a:p>
          <a:p>
            <a:r>
              <a:rPr lang="en-US" b="1"/>
              <a:t>Suggested Hook: </a:t>
            </a:r>
            <a:endParaRPr lang="en-US" b="1">
              <a:cs typeface="Calibri"/>
            </a:endParaRPr>
          </a:p>
          <a:p>
            <a:r>
              <a:rPr lang="en-US" b="0"/>
              <a:t>Pupils have learnt from </a:t>
            </a:r>
            <a:r>
              <a:rPr lang="en-US"/>
              <a:t>Y7</a:t>
            </a:r>
            <a:r>
              <a:rPr lang="en-US" b="0"/>
              <a:t> that the nucleus contains the DNA in a cell. A good question to ask at the start </a:t>
            </a:r>
            <a:r>
              <a:rPr lang="en-US" b="0" i="1"/>
              <a:t>‘bacteria cells do not have a nucleus, so how is the cell controlled? Do you think they still have DNA?’ </a:t>
            </a:r>
            <a:r>
              <a:rPr lang="en-US" b="1" i="1"/>
              <a:t>Yes they do have DNA just not inside a nucleus. </a:t>
            </a:r>
            <a:endParaRPr lang="en-US" b="0"/>
          </a:p>
          <a:p>
            <a:endParaRPr lang="en-US" b="0"/>
          </a:p>
        </p:txBody>
      </p:sp>
      <p:sp>
        <p:nvSpPr>
          <p:cNvPr id="4" name="Slide Number Placeholder 3"/>
          <p:cNvSpPr>
            <a:spLocks noGrp="1"/>
          </p:cNvSpPr>
          <p:nvPr>
            <p:ph type="sldNum" sz="quarter" idx="5"/>
          </p:nvPr>
        </p:nvSpPr>
        <p:spPr/>
        <p:txBody>
          <a:bodyPr/>
          <a:lstStyle/>
          <a:p>
            <a:fld id="{0B7C1065-6FAC-EB47-82DC-34C50BE3F4B9}" type="slidenum">
              <a:rPr lang="en-US" smtClean="0"/>
              <a:t>3</a:t>
            </a:fld>
            <a:endParaRPr lang="en-US"/>
          </a:p>
        </p:txBody>
      </p:sp>
    </p:spTree>
    <p:extLst>
      <p:ext uri="{BB962C8B-B14F-4D97-AF65-F5344CB8AC3E}">
        <p14:creationId xmlns:p14="http://schemas.microsoft.com/office/powerpoint/2010/main" val="19567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b="1"/>
              <a:t>Purpose: </a:t>
            </a:r>
            <a:r>
              <a:rPr lang="en-GB"/>
              <a:t>to spend time on any gaps identified in previous learning from exit ticket feedback.</a:t>
            </a:r>
          </a:p>
          <a:p>
            <a:pPr marL="0" marR="0" lvl="0" indent="0" algn="l" rtl="0">
              <a:lnSpc>
                <a:spcPct val="100000"/>
              </a:lnSpc>
              <a:spcBef>
                <a:spcPts val="0"/>
              </a:spcBef>
              <a:spcAft>
                <a:spcPts val="0"/>
              </a:spcAft>
              <a:buClr>
                <a:schemeClr val="dk1"/>
              </a:buClr>
              <a:buSzPts val="1200"/>
              <a:buFont typeface="Calibri"/>
              <a:buNone/>
            </a:pPr>
            <a:endParaRPr lang="en-GB"/>
          </a:p>
          <a:p>
            <a:r>
              <a:rPr lang="en-GB" b="1"/>
              <a:t>Suggested</a:t>
            </a:r>
            <a:r>
              <a:rPr lang="en-GB" b="1" baseline="0"/>
              <a:t> guidance for fix-it next lesson: </a:t>
            </a:r>
          </a:p>
          <a:p>
            <a:pPr marL="0" indent="0">
              <a:buNone/>
            </a:pPr>
            <a:r>
              <a:rPr lang="en-GB" b="1" baseline="0"/>
              <a:t>Q1. Answer: B</a:t>
            </a:r>
          </a:p>
          <a:p>
            <a:pPr marL="0" indent="0">
              <a:buNone/>
            </a:pPr>
            <a:r>
              <a:rPr lang="en-GB" b="0" baseline="0"/>
              <a:t>If pupils got Q1 wrong they have misconceptions around animal v plant cells. </a:t>
            </a:r>
            <a:r>
              <a:rPr lang="en-GB" b="0" i="1" baseline="0"/>
              <a:t>To fix it</a:t>
            </a:r>
            <a:r>
              <a:rPr lang="en-GB" b="0" baseline="0"/>
              <a:t> </a:t>
            </a:r>
            <a:r>
              <a:rPr lang="en-GB" b="0" i="1" baseline="0"/>
              <a:t>practice drawing animal and plant cells, with labels and functions of each organelle. </a:t>
            </a:r>
            <a:r>
              <a:rPr lang="en-GB" b="1" i="1" baseline="0"/>
              <a:t>Model drawing a plant and an animal cell and asked to identify which one is which and why- </a:t>
            </a:r>
            <a:r>
              <a:rPr lang="en-GB" b="0" i="1" baseline="0"/>
              <a:t>citing the extra organelles in plant cells as reasons. Alternatively use resources from B1.1 Cells unit.</a:t>
            </a:r>
          </a:p>
          <a:p>
            <a:pPr marL="0" indent="0">
              <a:buNone/>
            </a:pPr>
            <a:endParaRPr lang="en-GB" b="0" baseline="0"/>
          </a:p>
          <a:p>
            <a:pPr marL="0" indent="0">
              <a:buNone/>
            </a:pPr>
            <a:r>
              <a:rPr lang="en-GB" b="1" baseline="0"/>
              <a:t>Q2. Answer: A</a:t>
            </a:r>
          </a:p>
          <a:p>
            <a:pPr marL="0" indent="0">
              <a:buNone/>
            </a:pPr>
            <a:r>
              <a:rPr lang="en-GB" b="0" baseline="0"/>
              <a:t>If pupils got Q2 wrong their misconception is around why microscopes are used. If the answered B they could have confused with a telescope. </a:t>
            </a:r>
            <a:r>
              <a:rPr lang="en-GB" b="0" i="1" baseline="0"/>
              <a:t>To fix it, it could be useful to go through ‘The Scale of the Universe’ </a:t>
            </a:r>
            <a:r>
              <a:rPr lang="en-GB" i="1">
                <a:hlinkClick r:id="rId3"/>
              </a:rPr>
              <a:t>https://htwins.net/scale2/</a:t>
            </a:r>
            <a:r>
              <a:rPr lang="en-GB" i="1"/>
              <a:t> to help pupils understand very small and very large objects. B suggests pupils are thinking of a telescope.</a:t>
            </a:r>
          </a:p>
          <a:p>
            <a:pPr marL="0" indent="0">
              <a:buNone/>
            </a:pPr>
            <a:endParaRPr lang="en-GB"/>
          </a:p>
          <a:p>
            <a:pPr marL="0" indent="0">
              <a:buNone/>
            </a:pPr>
            <a:r>
              <a:rPr lang="en-GB" b="1"/>
              <a:t>Q3. Answer: C</a:t>
            </a:r>
          </a:p>
          <a:p>
            <a:pPr marL="0" indent="0">
              <a:buNone/>
            </a:pPr>
            <a:r>
              <a:rPr lang="en-GB" b="0" baseline="0"/>
              <a:t>If pupils got Q3 wrong they have misconceptions around the functions of organelles. </a:t>
            </a:r>
            <a:r>
              <a:rPr lang="en-GB" b="0" i="1" baseline="0"/>
              <a:t>To fix it pupils need to practice questions on the functions of organelles. A match up task of organelles and functions would be an appropriate task or again use resources from unit B1.1.</a:t>
            </a:r>
          </a:p>
          <a:p>
            <a:pPr marL="0" marR="0" lvl="0" indent="0" algn="l" rtl="0">
              <a:lnSpc>
                <a:spcPct val="100000"/>
              </a:lnSpc>
              <a:spcBef>
                <a:spcPts val="0"/>
              </a:spcBef>
              <a:spcAft>
                <a:spcPts val="0"/>
              </a:spcAft>
              <a:buClr>
                <a:schemeClr val="dk1"/>
              </a:buClr>
              <a:buSzPts val="1200"/>
              <a:buFont typeface="Calibri"/>
              <a:buNone/>
            </a:pPr>
            <a:endParaRPr lang="en-GB"/>
          </a:p>
          <a:p>
            <a:pPr marL="0" marR="0" lvl="0" indent="0" algn="l" rtl="0">
              <a:lnSpc>
                <a:spcPct val="100000"/>
              </a:lnSpc>
              <a:spcBef>
                <a:spcPts val="0"/>
              </a:spcBef>
              <a:spcAft>
                <a:spcPts val="0"/>
              </a:spcAft>
              <a:buClr>
                <a:schemeClr val="dk1"/>
              </a:buClr>
              <a:buSzPts val="1200"/>
              <a:buFont typeface="+mj-lt"/>
              <a:buNone/>
            </a:pPr>
            <a:endParaRPr lang="en-GB" b="0" i="1"/>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lnSpc>
                <a:spcPct val="100000"/>
              </a:lnSpc>
              <a:spcBef>
                <a:spcPts val="0"/>
              </a:spcBef>
              <a:spcAft>
                <a:spcPts val="0"/>
              </a:spcAft>
              <a:buSzPts val="1400"/>
              <a:buNone/>
            </a:pPr>
            <a:endParaRPr/>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to spend time on any gaps from B1.1.</a:t>
            </a:r>
          </a:p>
          <a:p>
            <a:pPr marL="0" marR="0" lvl="0" indent="0" algn="l" defTabSz="914400">
              <a:lnSpc>
                <a:spcPct val="100000"/>
              </a:lnSpc>
              <a:spcBef>
                <a:spcPts val="0"/>
              </a:spcBef>
              <a:spcAft>
                <a:spcPts val="0"/>
              </a:spcAft>
              <a:buClrTx/>
              <a:buSzTx/>
              <a:buFontTx/>
              <a:buNone/>
              <a:tabLst/>
              <a:defRPr/>
            </a:pPr>
            <a:endParaRPr lang="en-GB" sz="1200" b="0" i="0" kern="1200">
              <a:solidFill>
                <a:schemeClr val="tx1"/>
              </a:solidFill>
              <a:effectLst/>
              <a:latin typeface="+mn-lt"/>
              <a:cs typeface="Calibri"/>
            </a:endParaRPr>
          </a:p>
          <a:p>
            <a:pPr>
              <a:defRPr/>
            </a:pPr>
            <a:r>
              <a:rPr lang="en-GB" b="1">
                <a:cs typeface="Calibri"/>
              </a:rPr>
              <a:t>Exposition type: </a:t>
            </a:r>
            <a:r>
              <a:rPr lang="en-GB">
                <a:cs typeface="Calibri"/>
              </a:rPr>
              <a:t>Explanation</a:t>
            </a:r>
          </a:p>
          <a:p>
            <a:pPr>
              <a:defRPr/>
            </a:pPr>
            <a:endParaRPr lang="en-GB" b="1">
              <a:cs typeface="Calibri"/>
            </a:endParaRPr>
          </a:p>
          <a:p>
            <a:pPr>
              <a:defRPr/>
            </a:pPr>
            <a:r>
              <a:rPr lang="en-GB" b="1">
                <a:cs typeface="Calibri"/>
              </a:rPr>
              <a:t>Suggested Script:</a:t>
            </a:r>
            <a:endParaRPr lang="en-GB">
              <a:cs typeface="Calibri"/>
            </a:endParaRPr>
          </a:p>
          <a:p>
            <a:pPr>
              <a:defRPr/>
            </a:pPr>
            <a:r>
              <a:rPr lang="en-GB">
                <a:cs typeface="Calibri"/>
              </a:rPr>
              <a:t>In year 7 we learnt about plant/animal cells and how cells are arranged to form either multicellular or unicellular organisms. Now we are going to further categorise the types of cell we have learnt. The first type is a eukaryotic cell or a eukaryote. </a:t>
            </a:r>
            <a:r>
              <a:rPr lang="en-GB" b="1">
                <a:cs typeface="Calibri"/>
              </a:rPr>
              <a:t>Get pupils to repeat the word 'I say, you say eukaryotic then eukaryote'.</a:t>
            </a:r>
            <a:r>
              <a:rPr lang="en-GB">
                <a:cs typeface="Calibri"/>
              </a:rPr>
              <a:t> Both plant and animal cells are eukaryotic cells, we know that they both contain DNA found in the nucleus. A nucleus is an example of an organelle which is a part of a cell that carries out a specific function. There are other organelles present in both animal and plant cells. </a:t>
            </a:r>
            <a:r>
              <a:rPr lang="en-GB" i="1">
                <a:cs typeface="Calibri"/>
              </a:rPr>
              <a:t>What organelles are found in both plant and animal cells? </a:t>
            </a:r>
            <a:r>
              <a:rPr lang="en-GB" b="1" i="1">
                <a:cs typeface="Calibri"/>
              </a:rPr>
              <a:t>Nucleus,  mitochondria (pupils will also mention cell membrane and cytoplasm). </a:t>
            </a:r>
            <a:r>
              <a:rPr lang="en-GB" i="1">
                <a:cs typeface="Calibri"/>
              </a:rPr>
              <a:t>What organelles are only found in plant cells? </a:t>
            </a:r>
            <a:r>
              <a:rPr lang="en-GB" b="1" i="1">
                <a:cs typeface="Calibri"/>
              </a:rPr>
              <a:t>Chloroplast, vacuole (pupils will also mention cell wall). </a:t>
            </a:r>
          </a:p>
          <a:p>
            <a:pPr>
              <a:defRPr/>
            </a:pPr>
            <a:r>
              <a:rPr lang="en-GB">
                <a:cs typeface="Calibri"/>
              </a:rPr>
              <a:t>Organelles in eukaryotic cells are membrane bound meaning they are encased in a membrane. However, the ribosome, which is where proteins are synthesised (made) so are not membrane bound and are drawn as small dots in the cell </a:t>
            </a:r>
            <a:r>
              <a:rPr lang="en-GB" b="1">
                <a:cs typeface="Calibri"/>
              </a:rPr>
              <a:t>(point to diagram).</a:t>
            </a:r>
            <a:r>
              <a:rPr lang="en-GB">
                <a:cs typeface="Calibri"/>
              </a:rPr>
              <a:t> </a:t>
            </a:r>
            <a:endParaRPr lang="en-GB" b="1">
              <a:cs typeface="Calibri"/>
            </a:endParaRPr>
          </a:p>
          <a:p>
            <a:pPr>
              <a:defRPr/>
            </a:pPr>
            <a:r>
              <a:rPr lang="en-GB">
                <a:cs typeface="Calibri"/>
              </a:rPr>
              <a:t>Eukaryotic cells are the biggest kinds of cells we encounter and they range from 10-100um which is the equal to 0.01-0.1mm in size. </a:t>
            </a:r>
          </a:p>
          <a:p>
            <a:pPr>
              <a:defRPr/>
            </a:pPr>
            <a:r>
              <a:rPr lang="en-GB">
                <a:cs typeface="Calibri"/>
              </a:rPr>
              <a:t>Eukaryotic cells make up all multicellular organisms (such as plants and animals) however there are many examples of unicellular organisms which are also made of eukaryotic cells (such as yeast and algae). </a:t>
            </a:r>
          </a:p>
          <a:p>
            <a:pPr>
              <a:defRPr/>
            </a:pPr>
            <a:endParaRPr lang="en-GB" i="1">
              <a:cs typeface="Calibri"/>
            </a:endParaRPr>
          </a:p>
          <a:p>
            <a:pPr>
              <a:defRPr/>
            </a:pPr>
            <a:r>
              <a:rPr lang="en-GB" b="1"/>
              <a:t>Suggested guidance: </a:t>
            </a:r>
            <a:r>
              <a:rPr lang="en-GB"/>
              <a:t>Pupils </a:t>
            </a:r>
            <a:r>
              <a:rPr lang="en-GB" sz="1200" b="0" i="0" kern="1200">
                <a:solidFill>
                  <a:schemeClr val="tx1"/>
                </a:solidFill>
                <a:effectLst/>
                <a:latin typeface="+mn-lt"/>
                <a:ea typeface="+mn-ea"/>
                <a:cs typeface="+mn-cs"/>
              </a:rPr>
              <a:t>need to know the names and functions of each of the organelles and should be able to distinguish between organelles that are found in both animal and plant cells and those that are found in plant cells only.</a:t>
            </a:r>
            <a:r>
              <a:rPr lang="en-GB"/>
              <a:t> </a:t>
            </a:r>
            <a:endParaRPr lang="en-GB" sz="1200" b="0" i="0" kern="1200">
              <a:solidFill>
                <a:schemeClr val="tx1"/>
              </a:solidFill>
              <a:effectLst/>
              <a:latin typeface="+mn-lt"/>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kern="120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i="0" kern="1200">
                <a:solidFill>
                  <a:schemeClr val="tx1"/>
                </a:solidFill>
                <a:effectLst/>
                <a:latin typeface="+mn-lt"/>
                <a:ea typeface="+mn-ea"/>
                <a:cs typeface="+mn-cs"/>
              </a:rPr>
              <a:t>Organelles = cell parts</a:t>
            </a:r>
          </a:p>
          <a:p>
            <a:pPr marL="0" marR="0" lvl="0" indent="0" algn="l" defTabSz="914400" rtl="0" eaLnBrk="1" fontAlgn="auto" latinLnBrk="0" hangingPunct="1">
              <a:lnSpc>
                <a:spcPct val="100000"/>
              </a:lnSpc>
              <a:spcBef>
                <a:spcPts val="0"/>
              </a:spcBef>
              <a:spcAft>
                <a:spcPts val="0"/>
              </a:spcAft>
              <a:buClrTx/>
              <a:buSzTx/>
              <a:buFontTx/>
              <a:buNone/>
              <a:tabLst/>
              <a:defRPr/>
            </a:pPr>
            <a:r>
              <a:rPr lang="el-GR" sz="1200">
                <a:latin typeface="Century Gothic" panose="020B0502020202020204" pitchFamily="34" charset="0"/>
                <a:cs typeface="Times New Roman" panose="02020603050405020304" pitchFamily="18" charset="0"/>
              </a:rPr>
              <a:t>μ</a:t>
            </a:r>
            <a:r>
              <a:rPr lang="en-GB" sz="1200">
                <a:latin typeface="Century Gothic" panose="020B0502020202020204" pitchFamily="34" charset="0"/>
              </a:rPr>
              <a:t>m = micrometer. This is equal to 1 x 10</a:t>
            </a:r>
            <a:r>
              <a:rPr lang="en-GB" sz="1200" baseline="30000">
                <a:latin typeface="Century Gothic" panose="020B0502020202020204" pitchFamily="34" charset="0"/>
              </a:rPr>
              <a:t>-6</a:t>
            </a:r>
            <a:r>
              <a:rPr lang="en-GB" sz="1200">
                <a:latin typeface="Century Gothic" panose="020B0502020202020204" pitchFamily="34" charset="0"/>
              </a:rPr>
              <a:t> m, or </a:t>
            </a:r>
            <a:r>
              <a:rPr lang="en-GB" sz="1200" b="1">
                <a:latin typeface="Century Gothic" panose="020B0502020202020204" pitchFamily="34" charset="0"/>
              </a:rPr>
              <a:t>0.000001 m</a:t>
            </a:r>
            <a:endParaRPr lang="en-GB" sz="1200" b="1" i="0" kern="1200">
              <a:solidFill>
                <a:schemeClr val="tx1"/>
              </a:solidFill>
              <a:effectLst/>
              <a:latin typeface="+mn-lt"/>
              <a:ea typeface="+mn-ea"/>
              <a:cs typeface="+mn-cs"/>
            </a:endParaRPr>
          </a:p>
          <a:p>
            <a:endParaRPr lang="en-GB" sz="1200" b="1" i="0" kern="1200">
              <a:solidFill>
                <a:schemeClr val="tx1"/>
              </a:solidFill>
              <a:effectLst/>
              <a:latin typeface="Century Gothic"/>
            </a:endParaRPr>
          </a:p>
          <a:p>
            <a:r>
              <a:rPr lang="en-GB"/>
              <a:t>Quite good for wider knowledge to cover some word origins:</a:t>
            </a:r>
            <a:endParaRPr lang="en-US"/>
          </a:p>
          <a:p>
            <a:r>
              <a:rPr lang="en-GB"/>
              <a:t>Eu (true/real) </a:t>
            </a:r>
            <a:endParaRPr lang="en-US"/>
          </a:p>
          <a:p>
            <a:r>
              <a:rPr lang="en-GB" err="1"/>
              <a:t>Karyo</a:t>
            </a:r>
            <a:r>
              <a:rPr lang="en-GB"/>
              <a:t> (kernel/nut --&gt; nucleus)</a:t>
            </a:r>
            <a:endParaRPr lang="en-GB">
              <a:cs typeface="Calibri"/>
            </a:endParaRPr>
          </a:p>
          <a:p>
            <a:endParaRPr lang="en-GB" sz="1200" i="0" kern="1200">
              <a:solidFill>
                <a:schemeClr val="tx1"/>
              </a:solidFill>
              <a:effectLst/>
              <a:latin typeface="Century Gothic"/>
            </a:endParaRPr>
          </a:p>
          <a:p>
            <a:endParaRPr lang="en-GB" b="1">
              <a:cs typeface="Calibri" panose="020F0502020204030204"/>
            </a:endParaRPr>
          </a:p>
          <a:p>
            <a:endParaRPr lang="en-GB" b="1">
              <a:cs typeface="Calibri" panose="020F0502020204030204"/>
            </a:endParaRPr>
          </a:p>
          <a:p>
            <a:endParaRPr lang="en-GB" b="1">
              <a:cs typeface="Calibri" panose="020F0502020204030204"/>
            </a:endParaRPr>
          </a:p>
        </p:txBody>
      </p:sp>
      <p:sp>
        <p:nvSpPr>
          <p:cNvPr id="4" name="Slide Number Placeholder 3"/>
          <p:cNvSpPr>
            <a:spLocks noGrp="1"/>
          </p:cNvSpPr>
          <p:nvPr>
            <p:ph type="sldNum" sz="quarter" idx="10"/>
          </p:nvPr>
        </p:nvSpPr>
        <p:spPr/>
        <p:txBody>
          <a:bodyPr/>
          <a:lstStyle/>
          <a:p>
            <a:fld id="{4B7F327E-D879-4193-B0D7-BEE89950DB5C}" type="slidenum">
              <a:rPr lang="en-GB" smtClean="0"/>
              <a:t>6</a:t>
            </a:fld>
            <a:endParaRPr lang="en-GB"/>
          </a:p>
        </p:txBody>
      </p:sp>
    </p:spTree>
    <p:extLst>
      <p:ext uri="{BB962C8B-B14F-4D97-AF65-F5344CB8AC3E}">
        <p14:creationId xmlns:p14="http://schemas.microsoft.com/office/powerpoint/2010/main" val="33379416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GB" b="1"/>
              <a:t>Exposition type: </a:t>
            </a:r>
            <a:r>
              <a:rPr lang="en-GB"/>
              <a:t>Explanation</a:t>
            </a:r>
            <a:endParaRPr lang="en-US"/>
          </a:p>
          <a:p>
            <a:pPr>
              <a:defRPr/>
            </a:pPr>
            <a:endParaRPr lang="en-GB"/>
          </a:p>
          <a:p>
            <a:pPr>
              <a:defRPr/>
            </a:pPr>
            <a:r>
              <a:rPr lang="en-GB" b="1"/>
              <a:t>Suggested Script:</a:t>
            </a:r>
            <a:endParaRPr lang="en-GB"/>
          </a:p>
          <a:p>
            <a:pPr>
              <a:defRPr/>
            </a:pPr>
            <a:r>
              <a:rPr lang="en-GB"/>
              <a:t>The second type of cell to learn about is a prokaryotic cell or prokaryote. </a:t>
            </a:r>
            <a:r>
              <a:rPr lang="en-GB" b="1"/>
              <a:t>Get pupils to repeat the word 'I say, you say prokaryotic then prokaryote'. </a:t>
            </a:r>
            <a:r>
              <a:rPr lang="en-GB"/>
              <a:t>Prokaryotes are always unicellular organisms and never make up multicellular organisms, an example of a prokaryote would be any type of bacteria. Prokaryotes are much simpler and smaller than eukaryotes (which can make up complex multicellular organisms) and range from 1-10um which is equal to 0.001-0.01mm.  </a:t>
            </a:r>
            <a:endParaRPr lang="en-GB">
              <a:cs typeface="Calibri"/>
            </a:endParaRPr>
          </a:p>
          <a:p>
            <a:pPr>
              <a:defRPr/>
            </a:pPr>
            <a:r>
              <a:rPr lang="en-GB"/>
              <a:t>In contrast to eukaryotic cells, prokaryotic cells do not contain any membrane bound organelles meaning they do not contain a nucleus or anything similar. </a:t>
            </a:r>
            <a:r>
              <a:rPr lang="en-GB" i="1"/>
              <a:t>What other membrane bound organelles would not be present in a prokaryote? </a:t>
            </a:r>
            <a:r>
              <a:rPr lang="en-GB" b="1" i="1"/>
              <a:t>Chloroplast, mitochondria (pupils may say vacuole emphasise that prokaryotes do not contain permanent vacuoles although some bacteria can contain vacuoles). </a:t>
            </a:r>
            <a:endParaRPr lang="en-GB" b="1"/>
          </a:p>
          <a:p>
            <a:pPr>
              <a:defRPr/>
            </a:pPr>
            <a:r>
              <a:rPr lang="en-GB"/>
              <a:t>As prokaryotes are living organisms and therefore reproduce they still contain genetic material, it is just not found inside a nucleus. Instead prokaryotes have free DNA inside the cytoplasm, it can be found as a large DNA loop or as smaller rings of DNA which are known as plasmids.  </a:t>
            </a:r>
            <a:endParaRPr lang="en-GB" b="1">
              <a:cs typeface="Calibri"/>
            </a:endParaRPr>
          </a:p>
          <a:p>
            <a:pPr>
              <a:defRPr/>
            </a:pPr>
            <a:r>
              <a:rPr lang="en-GB">
                <a:cs typeface="Calibri"/>
              </a:rPr>
              <a:t>As ribosomes are not membrane bound they can be found in prokaryotic cells and have the same function of synthesising proteins. Some prokaryotes also have a flagell</a:t>
            </a:r>
            <a:r>
              <a:rPr lang="en-GB" b="1">
                <a:cs typeface="Calibri"/>
              </a:rPr>
              <a:t>a</a:t>
            </a:r>
            <a:r>
              <a:rPr lang="en-GB">
                <a:cs typeface="Calibri"/>
              </a:rPr>
              <a:t> which is a tail-like structure that can help the cell to move and is particularly useful to bacteria that need to move or travel through liquids. </a:t>
            </a:r>
            <a:r>
              <a:rPr lang="en-GB" b="1">
                <a:cs typeface="Calibri"/>
              </a:rPr>
              <a:t>Either annotate diagram or draw on whiteboard to show a simple flagella. Emphasise that this is not a tail but a tail-like or whip-like structure.</a:t>
            </a:r>
          </a:p>
          <a:p>
            <a:r>
              <a:rPr lang="en-GB" b="1">
                <a:cs typeface="Calibri"/>
              </a:rPr>
              <a:t>Show </a:t>
            </a:r>
            <a:r>
              <a:rPr lang="en-US" b="1">
                <a:cs typeface="Calibri"/>
              </a:rPr>
              <a:t>the video linked here</a:t>
            </a:r>
            <a:r>
              <a:rPr lang="en-US"/>
              <a:t>: </a:t>
            </a:r>
            <a:r>
              <a:rPr lang="en-GB">
                <a:hlinkClick r:id="rId3"/>
              </a:rPr>
              <a:t>https://www.youtube.com/watch?v=dO2xx-aeZ4w</a:t>
            </a:r>
            <a:r>
              <a:rPr lang="en-GB"/>
              <a:t> watch until 1:45. Ask students whether this organism is Eukaryotic or prokaryotic.</a:t>
            </a:r>
            <a:endParaRPr lang="en-US"/>
          </a:p>
          <a:p>
            <a:pPr>
              <a:defRPr/>
            </a:pPr>
            <a:endParaRPr lang="en-GB" b="1">
              <a:cs typeface="Calibri"/>
            </a:endParaRPr>
          </a:p>
          <a:p>
            <a:pPr>
              <a:defRPr/>
            </a:pPr>
            <a:endParaRPr lang="en-GB" b="1"/>
          </a:p>
          <a:p>
            <a:pPr>
              <a:defRPr/>
            </a:pPr>
            <a:r>
              <a:rPr lang="en-GB" b="1"/>
              <a:t>Misconception: </a:t>
            </a:r>
            <a:r>
              <a:rPr lang="en-GB" b="0"/>
              <a:t>pupils have always been taught that cells are the simplest form of life and have previously focused mainly on animal and plant cells so can often assume that they would be the simpler of the two cell types.</a:t>
            </a:r>
            <a:r>
              <a:rPr lang="en-GB"/>
              <a:t> </a:t>
            </a:r>
            <a:endParaRPr lang="en-GB">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a:t>Quite good for wider knowledge to cover some word origins: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Eu (true/real)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err="1"/>
              <a:t>Karyo</a:t>
            </a:r>
            <a:r>
              <a:rPr lang="en-GB" b="0"/>
              <a:t> (kernel/nut --&gt; nucleus)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a:t>also an opportunity to teach plural/singular </a:t>
            </a:r>
            <a:r>
              <a:rPr lang="en-GB" b="0" err="1"/>
              <a:t>latin</a:t>
            </a:r>
            <a:r>
              <a:rPr lang="en-GB" b="0"/>
              <a:t> i.e. mitochondria/mitochondrion or flagella/flagellum</a:t>
            </a:r>
            <a:endParaRPr lang="en-GB"/>
          </a:p>
          <a:p>
            <a:endParaRPr lang="en-GB" sz="1200" b="1" i="0" kern="1200">
              <a:solidFill>
                <a:schemeClr val="tx1"/>
              </a:solidFill>
              <a:effectLst/>
              <a:latin typeface="+mn-lt"/>
              <a:ea typeface="+mn-ea"/>
              <a:cs typeface="+mn-cs"/>
            </a:endParaRPr>
          </a:p>
          <a:p>
            <a:endParaRPr lang="en-GB" sz="1200" b="1" i="0" kern="120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a:p>
        </p:txBody>
      </p:sp>
    </p:spTree>
    <p:extLst>
      <p:ext uri="{BB962C8B-B14F-4D97-AF65-F5344CB8AC3E}">
        <p14:creationId xmlns:p14="http://schemas.microsoft.com/office/powerpoint/2010/main" val="311245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to check</a:t>
            </a:r>
            <a:r>
              <a:rPr lang="en-GB" baseline="0"/>
              <a:t> that key knowledge from the introduce phase has been learnt and understood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 </a:t>
            </a: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a:t>Either get pupils to write answers in books or give thinking time before cold calling.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t>Answers: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eukaryotic cells contain nuclei, prokaryotic cells carry genetic information in plasmids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plant cells are eukaryotic</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True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p:txBody>
      </p:sp>
      <p:sp>
        <p:nvSpPr>
          <p:cNvPr id="4" name="Slide Number Placeholder 3"/>
          <p:cNvSpPr>
            <a:spLocks noGrp="1"/>
          </p:cNvSpPr>
          <p:nvPr>
            <p:ph type="sldNum" sz="quarter" idx="10"/>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5063756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Suggested guidance: </a:t>
            </a:r>
            <a:r>
              <a:rPr lang="en-GB" dirty="0"/>
              <a:t>Make sure to emphasise that prokaryotic cells DO respire and prokaryotic cells do not contain mitochondria </a:t>
            </a:r>
            <a:r>
              <a:rPr lang="en-GB" b="1" dirty="0"/>
              <a:t>because they are roughly the same size as mitochondria (therefore mitochondria would not fit in prokaryotic cells). </a:t>
            </a:r>
            <a:r>
              <a:rPr lang="en-GB" b="0" dirty="0"/>
              <a:t>Respiration occurs in the cytoplasm of prokaryotic cells.</a:t>
            </a:r>
            <a:endParaRPr lang="en-GB" b="1" dirty="0"/>
          </a:p>
          <a:p>
            <a:endParaRPr lang="en-GB" dirty="0"/>
          </a:p>
          <a:p>
            <a:r>
              <a:rPr lang="en-GB" dirty="0"/>
              <a:t>You can then introduce the theory that mitochondria are the result of prokaryotic cells at some point being engulfed to form a new eukaryotic cell.</a:t>
            </a:r>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9</a:t>
            </a:fld>
            <a:endParaRPr lang="en-GB"/>
          </a:p>
        </p:txBody>
      </p:sp>
    </p:spTree>
    <p:extLst>
      <p:ext uri="{BB962C8B-B14F-4D97-AF65-F5344CB8AC3E}">
        <p14:creationId xmlns:p14="http://schemas.microsoft.com/office/powerpoint/2010/main" val="10691582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a:p>
        </p:txBody>
      </p:sp>
    </p:spTree>
    <p:extLst>
      <p:ext uri="{BB962C8B-B14F-4D97-AF65-F5344CB8AC3E}">
        <p14:creationId xmlns:p14="http://schemas.microsoft.com/office/powerpoint/2010/main" val="114109410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Purpose: </a:t>
            </a:r>
            <a:r>
              <a:rPr lang="en-GB" b="0" baseline="0" dirty="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a:t>
            </a:r>
            <a:r>
              <a:rPr lang="en-GB" b="0" baseline="0" dirty="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11</a:t>
            </a:fld>
            <a:endParaRPr lang="en-GB"/>
          </a:p>
        </p:txBody>
      </p:sp>
    </p:spTree>
    <p:extLst>
      <p:ext uri="{BB962C8B-B14F-4D97-AF65-F5344CB8AC3E}">
        <p14:creationId xmlns:p14="http://schemas.microsoft.com/office/powerpoint/2010/main" val="125725163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294634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33295466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70995856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6211869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396722883"/>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29744273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271425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257387949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85151128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1350801152"/>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223624296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736832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813861963"/>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164985513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365655803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433617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85225147"/>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5.xml"/><Relationship Id="rId5" Type="http://schemas.openxmlformats.org/officeDocument/2006/relationships/image" Target="../media/image12.pn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8" Type="http://schemas.openxmlformats.org/officeDocument/2006/relationships/image" Target="../media/image18.jpeg"/><Relationship Id="rId3" Type="http://schemas.openxmlformats.org/officeDocument/2006/relationships/image" Target="../media/image13.jpeg"/><Relationship Id="rId7" Type="http://schemas.openxmlformats.org/officeDocument/2006/relationships/image" Target="../media/image17.jpeg"/><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image" Target="../media/image16.jpeg"/><Relationship Id="rId5" Type="http://schemas.openxmlformats.org/officeDocument/2006/relationships/image" Target="../media/image15.jpeg"/><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4.emf"/></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a:latin typeface="Century Gothic" panose="020B0502020202020204" pitchFamily="34" charset="0"/>
              </a:rPr>
              <a:t>Refer to the ‘</a:t>
            </a:r>
            <a:r>
              <a:rPr lang="en-US" sz="1600" b="1">
                <a:latin typeface="Century Gothic" panose="020B0502020202020204" pitchFamily="34" charset="0"/>
              </a:rPr>
              <a:t>notes</a:t>
            </a:r>
            <a:r>
              <a:rPr lang="en-US" sz="160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a:latin typeface="Century Gothic" panose="020B0502020202020204" pitchFamily="34" charset="0"/>
              </a:rPr>
              <a:t>Before the lesson, </a:t>
            </a:r>
            <a:r>
              <a:rPr lang="en-US" sz="1600" b="1">
                <a:latin typeface="Century Gothic" panose="020B0502020202020204" pitchFamily="34" charset="0"/>
              </a:rPr>
              <a:t>adapt the fix-it slide </a:t>
            </a:r>
            <a:r>
              <a:rPr lang="en-US" sz="160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a:latin typeface="Century Gothic" panose="020B0502020202020204" pitchFamily="34" charset="0"/>
              </a:rPr>
              <a:t>Choose from the suggested </a:t>
            </a:r>
            <a:r>
              <a:rPr lang="en-US" sz="1600" b="1">
                <a:latin typeface="Century Gothic" panose="020B0502020202020204" pitchFamily="34" charset="0"/>
              </a:rPr>
              <a:t>activities</a:t>
            </a:r>
            <a:r>
              <a:rPr lang="en-US" sz="160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a:latin typeface="Century Gothic" panose="020B0502020202020204" pitchFamily="34" charset="0"/>
              </a:rPr>
              <a:t>These lessons are designed to occupy approximately 1 hour. To adapt for a </a:t>
            </a:r>
            <a:r>
              <a:rPr lang="en-US" sz="1600" b="1">
                <a:latin typeface="Century Gothic" panose="020B0502020202020204" pitchFamily="34" charset="0"/>
              </a:rPr>
              <a:t>shorter or longer lesson duration</a:t>
            </a:r>
            <a:r>
              <a:rPr lang="en-US" sz="1600">
                <a:latin typeface="Century Gothic" panose="020B0502020202020204" pitchFamily="34" charset="0"/>
              </a:rPr>
              <a:t> we advise you to adapt the </a:t>
            </a:r>
            <a:r>
              <a:rPr lang="en-US" sz="1600" b="1">
                <a:latin typeface="Century Gothic" panose="020B0502020202020204" pitchFamily="34" charset="0"/>
              </a:rPr>
              <a:t>activity</a:t>
            </a:r>
            <a:r>
              <a:rPr lang="en-US" sz="1600">
                <a:latin typeface="Century Gothic" panose="020B0502020202020204" pitchFamily="34" charset="0"/>
              </a:rPr>
              <a:t> section accordingly.</a:t>
            </a:r>
          </a:p>
          <a:p>
            <a:pPr marL="342900" indent="-342900">
              <a:buFont typeface="Arial" panose="020B0604020202020204" pitchFamily="34" charset="0"/>
              <a:buChar char="•"/>
            </a:pPr>
            <a:endParaRPr lang="en-US" sz="1600">
              <a:latin typeface="Century Gothic" panose="020B0502020202020204" pitchFamily="34" charset="0"/>
            </a:endParaRPr>
          </a:p>
          <a:p>
            <a:r>
              <a:rPr lang="en-US" sz="160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a:latin typeface="Century Gothic" panose="020B0502020202020204" pitchFamily="34" charset="0"/>
            </a:endParaRPr>
          </a:p>
          <a:p>
            <a:r>
              <a:rPr lang="en-US" sz="1600">
                <a:latin typeface="Century Gothic" panose="020B0502020202020204" pitchFamily="34" charset="0"/>
              </a:rPr>
              <a:t>Thank you for reading! </a:t>
            </a:r>
          </a:p>
          <a:p>
            <a:endParaRPr lang="en-US" sz="1600" b="1">
              <a:latin typeface="Century Gothic" panose="020B0502020202020204" pitchFamily="34" charset="0"/>
            </a:endParaRPr>
          </a:p>
          <a:p>
            <a:r>
              <a:rPr lang="en-US" sz="1600" b="1">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a:latin typeface="Century Gothic" panose="020B0502020202020204" pitchFamily="34" charset="0"/>
              </a:rPr>
              <a:t>Drill</a:t>
            </a:r>
            <a:endParaRPr lang="en-US" sz="280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060329" cy="4893647"/>
          </a:xfrm>
          <a:prstGeom prst="rect">
            <a:avLst/>
          </a:prstGeom>
          <a:noFill/>
        </p:spPr>
        <p:txBody>
          <a:bodyPr wrap="square">
            <a:spAutoFit/>
          </a:bodyPr>
          <a:lstStyle/>
          <a:p>
            <a:pPr marL="457200" indent="-457200">
              <a:buAutoNum type="arabicPeriod"/>
            </a:pPr>
            <a:r>
              <a:rPr lang="en-GB" sz="2400" dirty="0">
                <a:effectLst/>
                <a:latin typeface="Century Gothic" panose="020B0502020202020204" pitchFamily="34" charset="0"/>
              </a:rPr>
              <a:t>Where is the genetic material in eukaryotic cells found?</a:t>
            </a:r>
          </a:p>
          <a:p>
            <a:pPr marL="457200" indent="-457200">
              <a:buAutoNum type="arabicPeriod"/>
            </a:pPr>
            <a:r>
              <a:rPr lang="en-GB" sz="2400" dirty="0">
                <a:latin typeface="Century Gothic" panose="020B0502020202020204" pitchFamily="34" charset="0"/>
              </a:rPr>
              <a:t>Where is the genetic material in prokaryotic cells found?</a:t>
            </a:r>
          </a:p>
          <a:p>
            <a:pPr marL="457200" indent="-457200">
              <a:buAutoNum type="arabicPeriod"/>
            </a:pPr>
            <a:r>
              <a:rPr lang="en-GB" sz="2400" dirty="0">
                <a:latin typeface="Century Gothic" panose="020B0502020202020204" pitchFamily="34" charset="0"/>
              </a:rPr>
              <a:t>Which type of cell contains membrane-bound organelles?</a:t>
            </a:r>
          </a:p>
          <a:p>
            <a:pPr marL="457200" indent="-457200">
              <a:buAutoNum type="arabicPeriod"/>
            </a:pPr>
            <a:r>
              <a:rPr lang="en-GB" sz="2400" dirty="0">
                <a:latin typeface="Century Gothic" panose="020B0502020202020204" pitchFamily="34" charset="0"/>
              </a:rPr>
              <a:t>What type of cell is a Salmonella bacterium?</a:t>
            </a:r>
          </a:p>
          <a:p>
            <a:pPr marL="457200" indent="-457200">
              <a:buAutoNum type="arabicPeriod"/>
            </a:pPr>
            <a:r>
              <a:rPr lang="en-GB" sz="2400" dirty="0">
                <a:effectLst/>
                <a:latin typeface="Century Gothic" panose="020B0502020202020204" pitchFamily="34" charset="0"/>
              </a:rPr>
              <a:t>What is the function of ribosomes in both prokaryotic and eukaryotic cells?</a:t>
            </a:r>
          </a:p>
          <a:p>
            <a:pPr marL="457200" indent="-457200">
              <a:buAutoNum type="arabicPeriod"/>
            </a:pPr>
            <a:r>
              <a:rPr lang="en-GB" sz="2400" dirty="0">
                <a:latin typeface="Century Gothic" panose="020B0502020202020204" pitchFamily="34" charset="0"/>
              </a:rPr>
              <a:t>Which type of cell is larger, a eukaryote or prokaryote?</a:t>
            </a:r>
          </a:p>
          <a:p>
            <a:pPr marL="457200" indent="-457200">
              <a:buAutoNum type="arabicPeriod"/>
            </a:pPr>
            <a:r>
              <a:rPr lang="en-GB" sz="2400" dirty="0">
                <a:latin typeface="Century Gothic" panose="020B0502020202020204" pitchFamily="34" charset="0"/>
              </a:rPr>
              <a:t>Name the cell structure in a eukaryotic cell where aerobic respiration takes place.</a:t>
            </a:r>
          </a:p>
          <a:p>
            <a:pPr marL="457200" indent="-457200">
              <a:buAutoNum type="arabicPeriod"/>
            </a:pPr>
            <a:r>
              <a:rPr lang="en-GB" sz="2400" dirty="0">
                <a:latin typeface="Century Gothic" panose="020B0502020202020204" pitchFamily="34" charset="0"/>
              </a:rPr>
              <a:t>Give one difference between the structure of a bacterial cell and an animal cell.</a:t>
            </a:r>
          </a:p>
          <a:p>
            <a:pPr marL="457200" indent="-457200">
              <a:buAutoNum type="arabicPeriod"/>
            </a:pPr>
            <a:r>
              <a:rPr lang="en-GB" sz="2400" dirty="0">
                <a:latin typeface="Century Gothic" panose="020B0502020202020204" pitchFamily="34" charset="0"/>
              </a:rPr>
              <a:t>Apart from a nucleus, what other membrane bound organelles would not be present in a prokaryote? </a:t>
            </a:r>
          </a:p>
        </p:txBody>
      </p:sp>
    </p:spTree>
    <p:extLst>
      <p:ext uri="{BB962C8B-B14F-4D97-AF65-F5344CB8AC3E}">
        <p14:creationId xmlns:p14="http://schemas.microsoft.com/office/powerpoint/2010/main" val="28857202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451167" y="945354"/>
            <a:ext cx="11311342" cy="4154984"/>
          </a:xfrm>
          <a:prstGeom prst="rect">
            <a:avLst/>
          </a:prstGeom>
          <a:noFill/>
        </p:spPr>
        <p:txBody>
          <a:bodyPr wrap="square">
            <a:spAutoFit/>
          </a:bodyPr>
          <a:lstStyle/>
          <a:p>
            <a:pPr marL="457200" indent="-457200">
              <a:buAutoNum type="arabicPeriod"/>
            </a:pPr>
            <a:r>
              <a:rPr lang="en-GB" sz="2400" b="1" dirty="0">
                <a:solidFill>
                  <a:schemeClr val="accent1"/>
                </a:solidFill>
                <a:latin typeface="Century Gothic" panose="020B0502020202020204" pitchFamily="34" charset="0"/>
              </a:rPr>
              <a:t>Enclosed within the nucleus</a:t>
            </a:r>
          </a:p>
          <a:p>
            <a:pPr marL="457200" indent="-457200">
              <a:buAutoNum type="arabicPeriod"/>
            </a:pPr>
            <a:r>
              <a:rPr lang="en-GB" sz="2400" b="1" dirty="0">
                <a:solidFill>
                  <a:schemeClr val="accent1"/>
                </a:solidFill>
                <a:latin typeface="Century Gothic" panose="020B0502020202020204" pitchFamily="34" charset="0"/>
              </a:rPr>
              <a:t>Floating freely in the cytoplasm</a:t>
            </a:r>
          </a:p>
          <a:p>
            <a:pPr marL="457200" indent="-457200">
              <a:buAutoNum type="arabicPeriod"/>
            </a:pPr>
            <a:r>
              <a:rPr lang="en-GB" sz="2400" b="1" dirty="0">
                <a:solidFill>
                  <a:schemeClr val="accent1"/>
                </a:solidFill>
                <a:latin typeface="Century Gothic" panose="020B0502020202020204" pitchFamily="34" charset="0"/>
              </a:rPr>
              <a:t>Eukaryotic cells</a:t>
            </a:r>
          </a:p>
          <a:p>
            <a:pPr marL="457200" indent="-457200">
              <a:buAutoNum type="arabicPeriod"/>
            </a:pPr>
            <a:r>
              <a:rPr lang="en-GB" sz="2400" b="1" dirty="0">
                <a:solidFill>
                  <a:schemeClr val="accent1"/>
                </a:solidFill>
                <a:latin typeface="Century Gothic" panose="020B0502020202020204" pitchFamily="34" charset="0"/>
              </a:rPr>
              <a:t>Prokaryote</a:t>
            </a:r>
          </a:p>
          <a:p>
            <a:pPr marL="457200" indent="-457200">
              <a:buAutoNum type="arabicPeriod"/>
            </a:pPr>
            <a:r>
              <a:rPr lang="en-GB" sz="2400" b="1" dirty="0">
                <a:solidFill>
                  <a:schemeClr val="accent1"/>
                </a:solidFill>
                <a:latin typeface="Century Gothic" panose="020B0502020202020204" pitchFamily="34" charset="0"/>
              </a:rPr>
              <a:t>Ribosomes make proteins for the cell</a:t>
            </a:r>
          </a:p>
          <a:p>
            <a:pPr marL="457200" indent="-457200">
              <a:buAutoNum type="arabicPeriod"/>
            </a:pPr>
            <a:r>
              <a:rPr lang="en-GB" sz="2400" b="1" dirty="0">
                <a:solidFill>
                  <a:schemeClr val="accent1"/>
                </a:solidFill>
                <a:latin typeface="Century Gothic" panose="020B0502020202020204" pitchFamily="34" charset="0"/>
              </a:rPr>
              <a:t>Eukaryote</a:t>
            </a:r>
          </a:p>
          <a:p>
            <a:pPr marL="457200" indent="-457200">
              <a:buAutoNum type="arabicPeriod"/>
            </a:pPr>
            <a:r>
              <a:rPr lang="en-GB" sz="2400" b="1" dirty="0">
                <a:solidFill>
                  <a:schemeClr val="accent1"/>
                </a:solidFill>
                <a:latin typeface="Century Gothic" panose="020B0502020202020204" pitchFamily="34" charset="0"/>
              </a:rPr>
              <a:t>Mitochondria</a:t>
            </a:r>
          </a:p>
          <a:p>
            <a:pPr marL="457200" indent="-457200">
              <a:buAutoNum type="arabicPeriod"/>
            </a:pPr>
            <a:r>
              <a:rPr lang="en-GB" sz="2400" b="1" dirty="0">
                <a:solidFill>
                  <a:schemeClr val="accent1"/>
                </a:solidFill>
                <a:latin typeface="Century Gothic" panose="020B0502020202020204" pitchFamily="34" charset="0"/>
              </a:rPr>
              <a:t>Bacteria cell has cell wall / no nucleus / no mitochondria / plasmids present/ its DNA / genetic material is not enclosed / it has no nuclear membrane or converse.</a:t>
            </a:r>
          </a:p>
          <a:p>
            <a:pPr marL="457200" indent="-457200">
              <a:buAutoNum type="arabicPeriod"/>
            </a:pPr>
            <a:r>
              <a:rPr lang="en-GB" sz="2400" b="1" dirty="0">
                <a:solidFill>
                  <a:schemeClr val="accent1"/>
                </a:solidFill>
                <a:latin typeface="Century Gothic" panose="020B0502020202020204" pitchFamily="34" charset="0"/>
              </a:rPr>
              <a:t>Chloroplast, mitochondria</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a:xfrm>
            <a:off x="540000" y="-1"/>
            <a:ext cx="10620000" cy="720000"/>
          </a:xfrm>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92841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8" end="8"/>
                                            </p:txEl>
                                          </p:spTgt>
                                        </p:tgtEl>
                                        <p:attrNameLst>
                                          <p:attrName>style.visibility</p:attrName>
                                        </p:attrNameLst>
                                      </p:cBhvr>
                                      <p:to>
                                        <p:strVal val="visible"/>
                                      </p:to>
                                    </p:set>
                                    <p:animEffect transition="in" filter="fade">
                                      <p:cBhvr>
                                        <p:cTn id="47" dur="500"/>
                                        <p:tgtEl>
                                          <p:spTgt spid="6">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301038" y="104454"/>
            <a:ext cx="10814316" cy="461665"/>
          </a:xfrm>
        </p:spPr>
        <p:txBody>
          <a:bodyPr>
            <a:noAutofit/>
          </a:bodyPr>
          <a:lstStyle/>
          <a:p>
            <a:r>
              <a:rPr lang="en-GB" dirty="0">
                <a:latin typeface="Century Gothic" panose="020B0502020202020204" pitchFamily="34" charset="0"/>
              </a:rPr>
              <a:t>I: Describing the function of organelles</a:t>
            </a:r>
            <a:endParaRPr lang="en-GB" i="1" dirty="0">
              <a:latin typeface="Century Gothic" panose="020B0502020202020204" pitchFamily="34" charset="0"/>
            </a:endParaRPr>
          </a:p>
        </p:txBody>
      </p:sp>
      <p:sp>
        <p:nvSpPr>
          <p:cNvPr id="6" name="TextBox 5">
            <a:extLst>
              <a:ext uri="{FF2B5EF4-FFF2-40B4-BE49-F238E27FC236}">
                <a16:creationId xmlns:a16="http://schemas.microsoft.com/office/drawing/2014/main" id="{738BD3D1-C602-476B-9ED5-198C26001B3D}"/>
              </a:ext>
            </a:extLst>
          </p:cNvPr>
          <p:cNvSpPr txBox="1"/>
          <p:nvPr/>
        </p:nvSpPr>
        <p:spPr>
          <a:xfrm>
            <a:off x="218921" y="1267765"/>
            <a:ext cx="5797244" cy="1200329"/>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the difference in respiration between eukaryotic and prokaryotic cells. </a:t>
            </a:r>
          </a:p>
        </p:txBody>
      </p:sp>
      <p:sp>
        <p:nvSpPr>
          <p:cNvPr id="7" name="TextBox 6">
            <a:extLst>
              <a:ext uri="{FF2B5EF4-FFF2-40B4-BE49-F238E27FC236}">
                <a16:creationId xmlns:a16="http://schemas.microsoft.com/office/drawing/2014/main" id="{B7A3DBB4-E61A-41DB-AB0D-ECE0B2A2E82B}"/>
              </a:ext>
            </a:extLst>
          </p:cNvPr>
          <p:cNvSpPr txBox="1"/>
          <p:nvPr/>
        </p:nvSpPr>
        <p:spPr>
          <a:xfrm>
            <a:off x="301038" y="2985868"/>
            <a:ext cx="5596918" cy="2031325"/>
          </a:xfrm>
          <a:prstGeom prst="rect">
            <a:avLst/>
          </a:prstGeom>
          <a:noFill/>
          <a:ln>
            <a:noFill/>
          </a:ln>
        </p:spPr>
        <p:txBody>
          <a:bodyPr wrap="square" rtlCol="0">
            <a:spAutoFit/>
          </a:bodyPr>
          <a:lstStyle/>
          <a:p>
            <a:pPr marL="342900" indent="-342900">
              <a:buFont typeface="Arial" panose="020B0604020202020204" pitchFamily="34" charset="0"/>
              <a:buChar char="•"/>
            </a:pPr>
            <a:r>
              <a:rPr lang="en-US" dirty="0">
                <a:solidFill>
                  <a:schemeClr val="accent1"/>
                </a:solidFill>
                <a:latin typeface="Century Gothic" panose="020B0502020202020204" pitchFamily="34" charset="0"/>
              </a:rPr>
              <a:t>In eukaryotic cells, respiration takes place in the mitochondria</a:t>
            </a:r>
          </a:p>
          <a:p>
            <a:pPr marL="342900" indent="-342900">
              <a:buFont typeface="Arial" panose="020B0604020202020204" pitchFamily="34" charset="0"/>
              <a:buChar char="•"/>
            </a:pPr>
            <a:endParaRPr lang="en-US"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Prokaryotic cells do not contain any membrane-bound organelles, so there are no mitochondria. In prokaryotes, respiration occurs in the cytoplasm.</a:t>
            </a:r>
          </a:p>
        </p:txBody>
      </p:sp>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293871" y="2468094"/>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9" name="Rectangle 8">
            <a:extLst>
              <a:ext uri="{FF2B5EF4-FFF2-40B4-BE49-F238E27FC236}">
                <a16:creationId xmlns:a16="http://schemas.microsoft.com/office/drawing/2014/main" id="{A07B0842-5305-4C43-A260-1CE4004B73D0}"/>
              </a:ext>
            </a:extLst>
          </p:cNvPr>
          <p:cNvSpPr/>
          <p:nvPr/>
        </p:nvSpPr>
        <p:spPr>
          <a:xfrm>
            <a:off x="6811966" y="926759"/>
            <a:ext cx="4303388" cy="4524315"/>
          </a:xfrm>
          <a:prstGeom prst="rect">
            <a:avLst/>
          </a:prstGeom>
        </p:spPr>
        <p:txBody>
          <a:bodyPr wrap="square">
            <a:spAutoFit/>
          </a:bodyPr>
          <a:lstStyle/>
          <a:p>
            <a:r>
              <a:rPr lang="en-GB" sz="2400">
                <a:latin typeface="Century Gothic" panose="020B0502020202020204" pitchFamily="34" charset="0"/>
              </a:rPr>
              <a:t>To ‘describe’, your answer should:</a:t>
            </a:r>
          </a:p>
          <a:p>
            <a:pPr algn="ctr"/>
            <a:endParaRPr lang="en-GB" sz="2400">
              <a:latin typeface="Century Gothic" panose="020B0502020202020204" pitchFamily="34" charset="0"/>
            </a:endParaRPr>
          </a:p>
          <a:p>
            <a:pPr marL="285750" indent="-285750">
              <a:buFont typeface="Arial" panose="020B0604020202020204" pitchFamily="34" charset="0"/>
              <a:buChar char="•"/>
            </a:pPr>
            <a:r>
              <a:rPr lang="en-GB" sz="2400">
                <a:latin typeface="Century Gothic" panose="020B0502020202020204" pitchFamily="34" charset="0"/>
              </a:rPr>
              <a:t>Use </a:t>
            </a:r>
            <a:r>
              <a:rPr lang="en-GB" sz="2400" b="1">
                <a:latin typeface="Century Gothic" panose="020B0502020202020204" pitchFamily="34" charset="0"/>
              </a:rPr>
              <a:t>bullet points </a:t>
            </a:r>
            <a:r>
              <a:rPr lang="en-GB" sz="2400">
                <a:latin typeface="Century Gothic" panose="020B0502020202020204" pitchFamily="34" charset="0"/>
              </a:rPr>
              <a:t>to keep your answer clear</a:t>
            </a:r>
          </a:p>
          <a:p>
            <a:pPr marL="285750" indent="-285750">
              <a:buFont typeface="Arial" panose="020B0604020202020204" pitchFamily="34" charset="0"/>
              <a:buChar char="•"/>
            </a:pPr>
            <a:r>
              <a:rPr lang="en-GB" sz="2400">
                <a:latin typeface="Century Gothic" panose="020B0502020202020204" pitchFamily="34" charset="0"/>
              </a:rPr>
              <a:t>Cover enough points to </a:t>
            </a:r>
            <a:r>
              <a:rPr lang="en-GB" sz="2400" b="1">
                <a:latin typeface="Century Gothic" panose="020B0502020202020204" pitchFamily="34" charset="0"/>
              </a:rPr>
              <a:t>fully answer </a:t>
            </a:r>
            <a:r>
              <a:rPr lang="en-GB" sz="2400">
                <a:latin typeface="Century Gothic" panose="020B0502020202020204" pitchFamily="34" charset="0"/>
              </a:rPr>
              <a:t>the question</a:t>
            </a:r>
          </a:p>
          <a:p>
            <a:pPr marL="285750" indent="-285750">
              <a:buFont typeface="Arial" panose="020B0604020202020204" pitchFamily="34" charset="0"/>
              <a:buChar char="•"/>
            </a:pPr>
            <a:r>
              <a:rPr lang="en-GB" sz="2400">
                <a:latin typeface="Century Gothic" panose="020B0502020202020204" pitchFamily="34" charset="0"/>
              </a:rPr>
              <a:t>Use scientific </a:t>
            </a:r>
            <a:r>
              <a:rPr lang="en-GB" sz="2400" b="1">
                <a:latin typeface="Century Gothic" panose="020B0502020202020204" pitchFamily="34" charset="0"/>
              </a:rPr>
              <a:t>keywords</a:t>
            </a:r>
            <a:r>
              <a:rPr lang="en-GB" sz="2400">
                <a:latin typeface="Century Gothic" panose="020B0502020202020204" pitchFamily="34" charset="0"/>
              </a:rPr>
              <a:t> in your answer</a:t>
            </a:r>
          </a:p>
          <a:p>
            <a:pPr marL="285750" indent="-285750">
              <a:buFont typeface="Arial" panose="020B0604020202020204" pitchFamily="34" charset="0"/>
              <a:buChar char="•"/>
            </a:pPr>
            <a:r>
              <a:rPr lang="en-GB" sz="2400">
                <a:latin typeface="Century Gothic" panose="020B0502020202020204" pitchFamily="34" charset="0"/>
              </a:rPr>
              <a:t>‘</a:t>
            </a:r>
            <a:r>
              <a:rPr lang="en-GB" sz="2400" b="1">
                <a:latin typeface="Century Gothic" panose="020B0502020202020204" pitchFamily="34" charset="0"/>
              </a:rPr>
              <a:t>Say what you see</a:t>
            </a:r>
            <a:r>
              <a:rPr lang="en-GB" sz="2400">
                <a:latin typeface="Century Gothic" panose="020B0502020202020204" pitchFamily="34" charset="0"/>
              </a:rPr>
              <a:t>’ if there is a diagram, graph or table. </a:t>
            </a:r>
          </a:p>
        </p:txBody>
      </p:sp>
    </p:spTree>
    <p:extLst>
      <p:ext uri="{BB962C8B-B14F-4D97-AF65-F5344CB8AC3E}">
        <p14:creationId xmlns:p14="http://schemas.microsoft.com/office/powerpoint/2010/main" val="2636772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301038" y="104454"/>
            <a:ext cx="10814316" cy="461665"/>
          </a:xfrm>
        </p:spPr>
        <p:txBody>
          <a:bodyPr>
            <a:noAutofit/>
          </a:bodyPr>
          <a:lstStyle/>
          <a:p>
            <a:r>
              <a:rPr lang="en-GB" dirty="0">
                <a:latin typeface="Century Gothic" panose="020B0502020202020204" pitchFamily="34" charset="0"/>
              </a:rPr>
              <a:t>We: Comparing structural differences</a:t>
            </a:r>
            <a:endParaRPr lang="en-GB" i="1" dirty="0">
              <a:latin typeface="Century Gothic" panose="020B0502020202020204" pitchFamily="34" charset="0"/>
            </a:endParaRPr>
          </a:p>
        </p:txBody>
      </p:sp>
      <p:sp>
        <p:nvSpPr>
          <p:cNvPr id="6" name="TextBox 5">
            <a:extLst>
              <a:ext uri="{FF2B5EF4-FFF2-40B4-BE49-F238E27FC236}">
                <a16:creationId xmlns:a16="http://schemas.microsoft.com/office/drawing/2014/main" id="{738BD3D1-C602-476B-9ED5-198C26001B3D}"/>
              </a:ext>
            </a:extLst>
          </p:cNvPr>
          <p:cNvSpPr txBox="1"/>
          <p:nvPr/>
        </p:nvSpPr>
        <p:spPr>
          <a:xfrm>
            <a:off x="218921" y="1267765"/>
            <a:ext cx="5797244" cy="1200329"/>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the difference in genetic material between eukaryotic and prokaryotic cells</a:t>
            </a:r>
          </a:p>
        </p:txBody>
      </p:sp>
      <p:sp>
        <p:nvSpPr>
          <p:cNvPr id="7" name="TextBox 6">
            <a:extLst>
              <a:ext uri="{FF2B5EF4-FFF2-40B4-BE49-F238E27FC236}">
                <a16:creationId xmlns:a16="http://schemas.microsoft.com/office/drawing/2014/main" id="{B7A3DBB4-E61A-41DB-AB0D-ECE0B2A2E82B}"/>
              </a:ext>
            </a:extLst>
          </p:cNvPr>
          <p:cNvSpPr txBox="1"/>
          <p:nvPr/>
        </p:nvSpPr>
        <p:spPr>
          <a:xfrm>
            <a:off x="301038" y="2985868"/>
            <a:ext cx="5596918" cy="2031325"/>
          </a:xfrm>
          <a:prstGeom prst="rect">
            <a:avLst/>
          </a:prstGeom>
          <a:noFill/>
          <a:ln>
            <a:noFill/>
          </a:ln>
        </p:spPr>
        <p:txBody>
          <a:bodyPr wrap="square" rtlCol="0">
            <a:spAutoFit/>
          </a:bodyPr>
          <a:lstStyle/>
          <a:p>
            <a:pPr marL="342900" indent="-342900">
              <a:buFont typeface="Arial" panose="020B0604020202020204" pitchFamily="34" charset="0"/>
              <a:buChar char="•"/>
            </a:pPr>
            <a:r>
              <a:rPr lang="en-US" dirty="0">
                <a:solidFill>
                  <a:schemeClr val="accent1"/>
                </a:solidFill>
                <a:latin typeface="Century Gothic" panose="020B0502020202020204" pitchFamily="34" charset="0"/>
              </a:rPr>
              <a:t>In eukaryotic cells, </a:t>
            </a:r>
            <a:r>
              <a:rPr lang="en-GB" sz="1800" dirty="0">
                <a:solidFill>
                  <a:schemeClr val="accent1"/>
                </a:solidFill>
                <a:latin typeface="Century Gothic" panose="020B0502020202020204" pitchFamily="34" charset="0"/>
              </a:rPr>
              <a:t>the </a:t>
            </a:r>
            <a:r>
              <a:rPr lang="en-GB" sz="1800" b="1" dirty="0">
                <a:solidFill>
                  <a:schemeClr val="accent1"/>
                </a:solidFill>
                <a:latin typeface="Century Gothic" panose="020B0502020202020204" pitchFamily="34" charset="0"/>
              </a:rPr>
              <a:t>genetic material </a:t>
            </a:r>
            <a:r>
              <a:rPr lang="en-GB" dirty="0">
                <a:solidFill>
                  <a:schemeClr val="accent1"/>
                </a:solidFill>
                <a:latin typeface="Century Gothic" panose="020B0502020202020204" pitchFamily="34" charset="0"/>
              </a:rPr>
              <a:t>is</a:t>
            </a:r>
            <a:r>
              <a:rPr lang="en-GB" sz="1800" dirty="0">
                <a:solidFill>
                  <a:schemeClr val="accent1"/>
                </a:solidFill>
                <a:latin typeface="Century Gothic" panose="020B0502020202020204" pitchFamily="34" charset="0"/>
              </a:rPr>
              <a:t> within their </a:t>
            </a:r>
            <a:r>
              <a:rPr lang="en-GB" sz="1800" b="1" dirty="0">
                <a:solidFill>
                  <a:schemeClr val="accent1"/>
                </a:solidFill>
                <a:latin typeface="Century Gothic" panose="020B0502020202020204" pitchFamily="34" charset="0"/>
              </a:rPr>
              <a:t>nucleus</a:t>
            </a:r>
          </a:p>
          <a:p>
            <a:pPr marL="342900" indent="-342900">
              <a:buFont typeface="Arial" panose="020B0604020202020204" pitchFamily="34" charset="0"/>
              <a:buChar char="•"/>
            </a:pPr>
            <a:endParaRPr lang="en-US"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Prokaryotic cells do not have a </a:t>
            </a:r>
            <a:r>
              <a:rPr lang="en-US" b="1" dirty="0">
                <a:solidFill>
                  <a:schemeClr val="accent1"/>
                </a:solidFill>
                <a:latin typeface="Century Gothic" panose="020B0502020202020204" pitchFamily="34" charset="0"/>
              </a:rPr>
              <a:t>nucleus</a:t>
            </a:r>
            <a:r>
              <a:rPr lang="en-US" dirty="0">
                <a:solidFill>
                  <a:schemeClr val="accent1"/>
                </a:solidFill>
                <a:latin typeface="Century Gothic" panose="020B0502020202020204" pitchFamily="34" charset="0"/>
              </a:rPr>
              <a:t>. </a:t>
            </a:r>
            <a:r>
              <a:rPr lang="en-GB" sz="1800" dirty="0">
                <a:solidFill>
                  <a:schemeClr val="accent1"/>
                </a:solidFill>
                <a:latin typeface="Century Gothic" panose="020B0502020202020204" pitchFamily="34" charset="0"/>
              </a:rPr>
              <a:t>The genetic material is found in small rings called </a:t>
            </a:r>
            <a:r>
              <a:rPr lang="en-GB" sz="1800" b="1" dirty="0">
                <a:solidFill>
                  <a:schemeClr val="accent1"/>
                </a:solidFill>
                <a:latin typeface="Century Gothic" panose="020B0502020202020204" pitchFamily="34" charset="0"/>
              </a:rPr>
              <a:t>plasmids, or in larger loops.</a:t>
            </a:r>
          </a:p>
          <a:p>
            <a:pPr marL="342900" indent="-342900">
              <a:buFont typeface="Arial" panose="020B0604020202020204" pitchFamily="34" charset="0"/>
              <a:buChar char="•"/>
            </a:pPr>
            <a:endParaRPr lang="en-US" dirty="0">
              <a:solidFill>
                <a:schemeClr val="accent1"/>
              </a:solidFill>
              <a:latin typeface="Century Gothic" panose="020B0502020202020204" pitchFamily="34" charset="0"/>
            </a:endParaRPr>
          </a:p>
        </p:txBody>
      </p:sp>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293871" y="2468094"/>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9" name="Rectangle 8">
            <a:extLst>
              <a:ext uri="{FF2B5EF4-FFF2-40B4-BE49-F238E27FC236}">
                <a16:creationId xmlns:a16="http://schemas.microsoft.com/office/drawing/2014/main" id="{A07B0842-5305-4C43-A260-1CE4004B73D0}"/>
              </a:ext>
            </a:extLst>
          </p:cNvPr>
          <p:cNvSpPr/>
          <p:nvPr/>
        </p:nvSpPr>
        <p:spPr>
          <a:xfrm>
            <a:off x="6811966" y="1166842"/>
            <a:ext cx="4303388" cy="4524315"/>
          </a:xfrm>
          <a:prstGeom prst="rect">
            <a:avLst/>
          </a:prstGeom>
        </p:spPr>
        <p:txBody>
          <a:bodyPr wrap="square">
            <a:spAutoFit/>
          </a:bodyPr>
          <a:lstStyle/>
          <a:p>
            <a:r>
              <a:rPr lang="en-GB" sz="2400" dirty="0">
                <a:latin typeface="Century Gothic" panose="020B0502020202020204" pitchFamily="34" charset="0"/>
              </a:rPr>
              <a:t>To ‘compare’, your answer should:</a:t>
            </a:r>
          </a:p>
          <a:p>
            <a:endParaRPr lang="en-GB" sz="2400" dirty="0">
              <a:latin typeface="Century Gothic" panose="020B0502020202020204" pitchFamily="34" charset="0"/>
            </a:endParaRPr>
          </a:p>
          <a:p>
            <a:pPr indent="-285750">
              <a:buFont typeface="Arial" panose="020B0604020202020204" pitchFamily="34" charset="0"/>
              <a:buChar char="•"/>
            </a:pPr>
            <a:r>
              <a:rPr lang="en-GB" sz="2400" dirty="0">
                <a:latin typeface="Century Gothic" panose="020B0502020202020204" pitchFamily="34" charset="0"/>
              </a:rPr>
              <a:t>Give </a:t>
            </a:r>
            <a:r>
              <a:rPr lang="en-GB" sz="2400" b="1" dirty="0">
                <a:latin typeface="Century Gothic" panose="020B0502020202020204" pitchFamily="34" charset="0"/>
              </a:rPr>
              <a:t>similarities.</a:t>
            </a:r>
          </a:p>
          <a:p>
            <a:endParaRPr lang="en-GB" sz="2400" dirty="0">
              <a:latin typeface="Century Gothic" panose="020B0502020202020204" pitchFamily="34" charset="0"/>
            </a:endParaRPr>
          </a:p>
          <a:p>
            <a:pPr indent="-285750">
              <a:buFont typeface="Arial" panose="020B0604020202020204" pitchFamily="34" charset="0"/>
              <a:buChar char="•"/>
            </a:pPr>
            <a:r>
              <a:rPr lang="en-GB" sz="2400" dirty="0">
                <a:latin typeface="Century Gothic" panose="020B0502020202020204" pitchFamily="34" charset="0"/>
              </a:rPr>
              <a:t>Write </a:t>
            </a:r>
            <a:r>
              <a:rPr lang="en-GB" sz="2400" b="1" dirty="0">
                <a:latin typeface="Century Gothic" panose="020B0502020202020204" pitchFamily="34" charset="0"/>
              </a:rPr>
              <a:t>paired statements </a:t>
            </a:r>
            <a:r>
              <a:rPr lang="en-GB" sz="2400" dirty="0">
                <a:latin typeface="Century Gothic" panose="020B0502020202020204" pitchFamily="34" charset="0"/>
              </a:rPr>
              <a:t>that </a:t>
            </a:r>
            <a:r>
              <a:rPr lang="en-GB" sz="2400" b="1" dirty="0">
                <a:latin typeface="Century Gothic" panose="020B0502020202020204" pitchFamily="34" charset="0"/>
              </a:rPr>
              <a:t>show differences relating to the same feature</a:t>
            </a:r>
            <a:r>
              <a:rPr lang="en-GB" sz="2400" dirty="0">
                <a:latin typeface="Century Gothic" panose="020B0502020202020204" pitchFamily="34" charset="0"/>
              </a:rPr>
              <a:t>. </a:t>
            </a:r>
          </a:p>
          <a:p>
            <a:pPr indent="-285750">
              <a:buFont typeface="Arial" panose="020B0604020202020204" pitchFamily="34" charset="0"/>
              <a:buChar char="•"/>
            </a:pPr>
            <a:endParaRPr lang="en-GB" sz="2400" dirty="0">
              <a:latin typeface="Century Gothic" panose="020B0502020202020204" pitchFamily="34" charset="0"/>
            </a:endParaRPr>
          </a:p>
          <a:p>
            <a:pPr indent="-285750">
              <a:buFont typeface="Arial" panose="020B0604020202020204" pitchFamily="34" charset="0"/>
              <a:buChar char="•"/>
            </a:pPr>
            <a:r>
              <a:rPr lang="en-GB" sz="2400" dirty="0">
                <a:latin typeface="Century Gothic" panose="020B0502020202020204" pitchFamily="34" charset="0"/>
              </a:rPr>
              <a:t>Use the term ‘</a:t>
            </a:r>
            <a:r>
              <a:rPr lang="en-GB" sz="2400" b="1" dirty="0">
                <a:latin typeface="Century Gothic" panose="020B0502020202020204" pitchFamily="34" charset="0"/>
              </a:rPr>
              <a:t>whereas</a:t>
            </a:r>
            <a:r>
              <a:rPr lang="en-GB" sz="2400" dirty="0">
                <a:latin typeface="Century Gothic" panose="020B0502020202020204" pitchFamily="34" charset="0"/>
              </a:rPr>
              <a:t>’ to link your statements. </a:t>
            </a:r>
          </a:p>
        </p:txBody>
      </p:sp>
    </p:spTree>
    <p:extLst>
      <p:ext uri="{BB962C8B-B14F-4D97-AF65-F5344CB8AC3E}">
        <p14:creationId xmlns:p14="http://schemas.microsoft.com/office/powerpoint/2010/main" val="12267526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301038" y="104454"/>
            <a:ext cx="10814316" cy="461665"/>
          </a:xfrm>
        </p:spPr>
        <p:txBody>
          <a:bodyPr>
            <a:noAutofit/>
          </a:bodyPr>
          <a:lstStyle/>
          <a:p>
            <a:r>
              <a:rPr lang="en-GB" dirty="0">
                <a:latin typeface="Century Gothic" panose="020B0502020202020204" pitchFamily="34" charset="0"/>
              </a:rPr>
              <a:t>You: Describing differences</a:t>
            </a:r>
            <a:endParaRPr lang="en-GB" i="1" dirty="0">
              <a:latin typeface="Century Gothic" panose="020B0502020202020204" pitchFamily="34" charset="0"/>
            </a:endParaRPr>
          </a:p>
        </p:txBody>
      </p:sp>
      <p:sp>
        <p:nvSpPr>
          <p:cNvPr id="6" name="TextBox 5">
            <a:extLst>
              <a:ext uri="{FF2B5EF4-FFF2-40B4-BE49-F238E27FC236}">
                <a16:creationId xmlns:a16="http://schemas.microsoft.com/office/drawing/2014/main" id="{738BD3D1-C602-476B-9ED5-198C26001B3D}"/>
              </a:ext>
            </a:extLst>
          </p:cNvPr>
          <p:cNvSpPr txBox="1"/>
          <p:nvPr/>
        </p:nvSpPr>
        <p:spPr>
          <a:xfrm>
            <a:off x="218921" y="1267765"/>
            <a:ext cx="5797244" cy="1200329"/>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the differences between eukaryotic and prokaryotic cells</a:t>
            </a:r>
          </a:p>
          <a:p>
            <a:endParaRPr lang="en-US" sz="2400" dirty="0">
              <a:latin typeface="Century Gothic" panose="020B0502020202020204" pitchFamily="34" charset="0"/>
            </a:endParaRPr>
          </a:p>
        </p:txBody>
      </p:sp>
      <p:sp>
        <p:nvSpPr>
          <p:cNvPr id="7" name="TextBox 6">
            <a:extLst>
              <a:ext uri="{FF2B5EF4-FFF2-40B4-BE49-F238E27FC236}">
                <a16:creationId xmlns:a16="http://schemas.microsoft.com/office/drawing/2014/main" id="{B7A3DBB4-E61A-41DB-AB0D-ECE0B2A2E82B}"/>
              </a:ext>
            </a:extLst>
          </p:cNvPr>
          <p:cNvSpPr txBox="1"/>
          <p:nvPr/>
        </p:nvSpPr>
        <p:spPr>
          <a:xfrm>
            <a:off x="218921" y="2610683"/>
            <a:ext cx="6285113" cy="4247317"/>
          </a:xfrm>
          <a:prstGeom prst="rect">
            <a:avLst/>
          </a:prstGeom>
          <a:noFill/>
          <a:ln>
            <a:noFill/>
          </a:ln>
        </p:spPr>
        <p:txBody>
          <a:bodyPr wrap="square" rtlCol="0">
            <a:spAutoFit/>
          </a:bodyPr>
          <a:lstStyle/>
          <a:p>
            <a:pPr marL="342900" indent="-342900">
              <a:buFont typeface="Arial" panose="020B0604020202020204" pitchFamily="34" charset="0"/>
              <a:buChar char="•"/>
            </a:pPr>
            <a:r>
              <a:rPr lang="en-GB" dirty="0">
                <a:solidFill>
                  <a:schemeClr val="accent1"/>
                </a:solidFill>
                <a:latin typeface="Century Gothic" panose="020B0502020202020204" pitchFamily="34" charset="0"/>
              </a:rPr>
              <a:t>Prokaryotic cells do not have a nucleus, whereas eukaryotic cells do</a:t>
            </a:r>
          </a:p>
          <a:p>
            <a:pPr marL="342900" indent="-342900">
              <a:buFont typeface="Arial" panose="020B0604020202020204" pitchFamily="34" charset="0"/>
              <a:buChar char="•"/>
            </a:pPr>
            <a:endParaRPr lang="en-GB" sz="1800"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GB" sz="1800" dirty="0">
                <a:solidFill>
                  <a:schemeClr val="accent1"/>
                </a:solidFill>
                <a:latin typeface="Century Gothic" panose="020B0502020202020204" pitchFamily="34" charset="0"/>
              </a:rPr>
              <a:t>Prokaryotes do not contain mitochondria (or any membrane bound organelles), but eukaryotes do</a:t>
            </a:r>
          </a:p>
          <a:p>
            <a:pPr marL="342900" indent="-342900">
              <a:buFont typeface="Arial" panose="020B0604020202020204" pitchFamily="34" charset="0"/>
              <a:buChar char="•"/>
            </a:pPr>
            <a:endParaRPr lang="en-GB"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GB" sz="1800" dirty="0">
                <a:solidFill>
                  <a:schemeClr val="accent1"/>
                </a:solidFill>
                <a:latin typeface="Century Gothic" panose="020B0502020202020204" pitchFamily="34" charset="0"/>
              </a:rPr>
              <a:t>Prokaryotes do not have a nucleus, but eukaryotes do have a nucleus</a:t>
            </a:r>
          </a:p>
          <a:p>
            <a:pPr marL="342900" indent="-342900">
              <a:buFont typeface="Arial" panose="020B0604020202020204" pitchFamily="34" charset="0"/>
              <a:buChar char="•"/>
            </a:pPr>
            <a:endParaRPr lang="en-GB" sz="1800"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GB" dirty="0">
                <a:solidFill>
                  <a:schemeClr val="accent1"/>
                </a:solidFill>
                <a:latin typeface="Century Gothic" panose="020B0502020202020204" pitchFamily="34" charset="0"/>
              </a:rPr>
              <a:t>Prokaryotes have plasmids (or small rings of DNA), eukaryotes do not</a:t>
            </a:r>
          </a:p>
          <a:p>
            <a:pPr marL="342900" indent="-342900">
              <a:buFont typeface="Arial" panose="020B0604020202020204" pitchFamily="34" charset="0"/>
              <a:buChar char="•"/>
            </a:pPr>
            <a:endParaRPr lang="en-GB" sz="1800"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GB" dirty="0">
                <a:solidFill>
                  <a:schemeClr val="accent1"/>
                </a:solidFill>
                <a:latin typeface="Century Gothic" panose="020B0502020202020204" pitchFamily="34" charset="0"/>
              </a:rPr>
              <a:t>Prokaryotic cells are smaller than eukaryotic cells (or converse)</a:t>
            </a:r>
            <a:endParaRPr lang="en-GB" sz="1800" dirty="0">
              <a:solidFill>
                <a:schemeClr val="accent1"/>
              </a:solidFill>
              <a:latin typeface="Century Gothic" panose="020B0502020202020204" pitchFamily="34" charset="0"/>
            </a:endParaRPr>
          </a:p>
          <a:p>
            <a:pPr marL="342900" indent="-342900">
              <a:buFont typeface="Arial" panose="020B0604020202020204" pitchFamily="34" charset="0"/>
              <a:buChar char="•"/>
            </a:pPr>
            <a:endParaRPr lang="en-US" dirty="0">
              <a:solidFill>
                <a:schemeClr val="accent1"/>
              </a:solidFill>
              <a:latin typeface="Century Gothic" panose="020B0502020202020204" pitchFamily="34" charset="0"/>
            </a:endParaRPr>
          </a:p>
        </p:txBody>
      </p:sp>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301037" y="2172983"/>
            <a:ext cx="4747686"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 (any of the following):</a:t>
            </a:r>
          </a:p>
        </p:txBody>
      </p:sp>
      <p:sp>
        <p:nvSpPr>
          <p:cNvPr id="9" name="Rectangle 8">
            <a:extLst>
              <a:ext uri="{FF2B5EF4-FFF2-40B4-BE49-F238E27FC236}">
                <a16:creationId xmlns:a16="http://schemas.microsoft.com/office/drawing/2014/main" id="{A07B0842-5305-4C43-A260-1CE4004B73D0}"/>
              </a:ext>
            </a:extLst>
          </p:cNvPr>
          <p:cNvSpPr/>
          <p:nvPr/>
        </p:nvSpPr>
        <p:spPr>
          <a:xfrm>
            <a:off x="6811966" y="1867929"/>
            <a:ext cx="4303388" cy="4524315"/>
          </a:xfrm>
          <a:prstGeom prst="rect">
            <a:avLst/>
          </a:prstGeom>
        </p:spPr>
        <p:txBody>
          <a:bodyPr wrap="square">
            <a:spAutoFit/>
          </a:bodyPr>
          <a:lstStyle/>
          <a:p>
            <a:r>
              <a:rPr lang="en-GB" sz="2400" dirty="0">
                <a:latin typeface="Century Gothic" panose="020B0502020202020204" pitchFamily="34" charset="0"/>
              </a:rPr>
              <a:t>To ‘describe’, your answer should:</a:t>
            </a:r>
          </a:p>
          <a:p>
            <a:pPr algn="ctr"/>
            <a:endParaRPr lang="en-GB" sz="2400" dirty="0">
              <a:latin typeface="Century Gothic" panose="020B0502020202020204" pitchFamily="34" charset="0"/>
            </a:endParaRP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bullet points </a:t>
            </a:r>
            <a:r>
              <a:rPr lang="en-GB" sz="2400" dirty="0">
                <a:latin typeface="Century Gothic" panose="020B0502020202020204" pitchFamily="34" charset="0"/>
              </a:rPr>
              <a:t>to keep your answer clear</a:t>
            </a:r>
          </a:p>
          <a:p>
            <a:pPr marL="285750" indent="-285750">
              <a:buFont typeface="Arial" panose="020B0604020202020204" pitchFamily="34" charset="0"/>
              <a:buChar char="•"/>
            </a:pPr>
            <a:r>
              <a:rPr lang="en-GB" sz="2400" dirty="0">
                <a:latin typeface="Century Gothic" panose="020B0502020202020204" pitchFamily="34" charset="0"/>
              </a:rPr>
              <a:t>Cover enough points to </a:t>
            </a:r>
            <a:r>
              <a:rPr lang="en-GB" sz="2400" b="1" dirty="0">
                <a:latin typeface="Century Gothic" panose="020B0502020202020204" pitchFamily="34" charset="0"/>
              </a:rPr>
              <a:t>fully answer </a:t>
            </a:r>
            <a:r>
              <a:rPr lang="en-GB" sz="2400" dirty="0">
                <a:latin typeface="Century Gothic" panose="020B0502020202020204" pitchFamily="34" charset="0"/>
              </a:rPr>
              <a:t>the question</a:t>
            </a:r>
          </a:p>
          <a:p>
            <a:pPr marL="285750" indent="-285750">
              <a:buFont typeface="Arial" panose="020B0604020202020204" pitchFamily="34" charset="0"/>
              <a:buChar char="•"/>
            </a:pPr>
            <a:r>
              <a:rPr lang="en-GB" sz="2400" dirty="0">
                <a:latin typeface="Century Gothic" panose="020B0502020202020204" pitchFamily="34" charset="0"/>
              </a:rPr>
              <a:t>Use scientific </a:t>
            </a:r>
            <a:r>
              <a:rPr lang="en-GB" sz="2400" b="1" dirty="0">
                <a:latin typeface="Century Gothic" panose="020B0502020202020204" pitchFamily="34" charset="0"/>
              </a:rPr>
              <a:t>keywords</a:t>
            </a:r>
            <a:r>
              <a:rPr lang="en-GB" sz="2400" dirty="0">
                <a:latin typeface="Century Gothic" panose="020B0502020202020204" pitchFamily="34" charset="0"/>
              </a:rPr>
              <a:t> in your answer</a:t>
            </a:r>
          </a:p>
          <a:p>
            <a:pPr marL="285750" indent="-285750">
              <a:buFont typeface="Arial" panose="020B0604020202020204" pitchFamily="34" charset="0"/>
              <a:buChar char="•"/>
            </a:pPr>
            <a:r>
              <a:rPr lang="en-GB" sz="2400" dirty="0">
                <a:latin typeface="Century Gothic" panose="020B0502020202020204" pitchFamily="34" charset="0"/>
              </a:rPr>
              <a:t>‘</a:t>
            </a:r>
            <a:r>
              <a:rPr lang="en-GB" sz="2400" b="1" dirty="0">
                <a:latin typeface="Century Gothic" panose="020B0502020202020204" pitchFamily="34" charset="0"/>
              </a:rPr>
              <a:t>Say what you see</a:t>
            </a:r>
            <a:r>
              <a:rPr lang="en-GB" sz="2400" dirty="0">
                <a:latin typeface="Century Gothic" panose="020B0502020202020204" pitchFamily="34" charset="0"/>
              </a:rPr>
              <a:t>’ if there is a diagram, graph or table. </a:t>
            </a:r>
          </a:p>
        </p:txBody>
      </p:sp>
      <p:pic>
        <p:nvPicPr>
          <p:cNvPr id="5" name="Picture 4">
            <a:extLst>
              <a:ext uri="{FF2B5EF4-FFF2-40B4-BE49-F238E27FC236}">
                <a16:creationId xmlns:a16="http://schemas.microsoft.com/office/drawing/2014/main" id="{0C646DBA-EC20-0CBD-E786-1990D245A4FF}"/>
              </a:ext>
            </a:extLst>
          </p:cNvPr>
          <p:cNvPicPr>
            <a:picLocks noChangeAspect="1"/>
          </p:cNvPicPr>
          <p:nvPr/>
        </p:nvPicPr>
        <p:blipFill>
          <a:blip r:embed="rId4"/>
          <a:stretch>
            <a:fillRect/>
          </a:stretch>
        </p:blipFill>
        <p:spPr>
          <a:xfrm>
            <a:off x="6129433" y="57570"/>
            <a:ext cx="1173410" cy="1481606"/>
          </a:xfrm>
          <a:prstGeom prst="rect">
            <a:avLst/>
          </a:prstGeom>
        </p:spPr>
      </p:pic>
      <p:pic>
        <p:nvPicPr>
          <p:cNvPr id="10" name="Picture 9">
            <a:extLst>
              <a:ext uri="{FF2B5EF4-FFF2-40B4-BE49-F238E27FC236}">
                <a16:creationId xmlns:a16="http://schemas.microsoft.com/office/drawing/2014/main" id="{907D8984-C369-E7B4-8478-734D71F44BF7}"/>
              </a:ext>
            </a:extLst>
          </p:cNvPr>
          <p:cNvPicPr>
            <a:picLocks noChangeAspect="1"/>
          </p:cNvPicPr>
          <p:nvPr/>
        </p:nvPicPr>
        <p:blipFill>
          <a:blip r:embed="rId5"/>
          <a:stretch>
            <a:fillRect/>
          </a:stretch>
        </p:blipFill>
        <p:spPr>
          <a:xfrm>
            <a:off x="7416111" y="412240"/>
            <a:ext cx="1789955" cy="1009404"/>
          </a:xfrm>
          <a:prstGeom prst="rect">
            <a:avLst/>
          </a:prstGeom>
        </p:spPr>
      </p:pic>
    </p:spTree>
    <p:extLst>
      <p:ext uri="{BB962C8B-B14F-4D97-AF65-F5344CB8AC3E}">
        <p14:creationId xmlns:p14="http://schemas.microsoft.com/office/powerpoint/2010/main" val="3663323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1C9D6-FC4C-EA4D-8112-878810E1DDF6}"/>
              </a:ext>
            </a:extLst>
          </p:cNvPr>
          <p:cNvSpPr>
            <a:spLocks noGrp="1"/>
          </p:cNvSpPr>
          <p:nvPr>
            <p:ph type="title"/>
          </p:nvPr>
        </p:nvSpPr>
        <p:spPr/>
        <p:txBody>
          <a:bodyPr/>
          <a:lstStyle/>
          <a:p>
            <a:r>
              <a:rPr lang="en-US">
                <a:latin typeface="Century Gothic" panose="020B0502020202020204" pitchFamily="34" charset="0"/>
              </a:rPr>
              <a:t>Can you identify whether cells are eukaryotic or prokaryotic?</a:t>
            </a:r>
          </a:p>
        </p:txBody>
      </p:sp>
      <p:pic>
        <p:nvPicPr>
          <p:cNvPr id="4" name="Picture 3">
            <a:extLst>
              <a:ext uri="{FF2B5EF4-FFF2-40B4-BE49-F238E27FC236}">
                <a16:creationId xmlns:a16="http://schemas.microsoft.com/office/drawing/2014/main" id="{674D67E2-A9A3-3146-A149-8454812CDB2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608085" y="989325"/>
            <a:ext cx="2830296" cy="2332374"/>
          </a:xfrm>
          <a:prstGeom prst="rect">
            <a:avLst/>
          </a:prstGeom>
        </p:spPr>
      </p:pic>
      <p:pic>
        <p:nvPicPr>
          <p:cNvPr id="6" name="Picture 5">
            <a:extLst>
              <a:ext uri="{FF2B5EF4-FFF2-40B4-BE49-F238E27FC236}">
                <a16:creationId xmlns:a16="http://schemas.microsoft.com/office/drawing/2014/main" id="{D67C211D-13B0-8446-AD88-7E0DD2D41200}"/>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421607" y="3944185"/>
            <a:ext cx="3016774" cy="2262581"/>
          </a:xfrm>
          <a:prstGeom prst="rect">
            <a:avLst/>
          </a:prstGeom>
        </p:spPr>
      </p:pic>
      <p:pic>
        <p:nvPicPr>
          <p:cNvPr id="8" name="Picture 7">
            <a:extLst>
              <a:ext uri="{FF2B5EF4-FFF2-40B4-BE49-F238E27FC236}">
                <a16:creationId xmlns:a16="http://schemas.microsoft.com/office/drawing/2014/main" id="{420C88BC-EE1C-8D4F-920F-2CDA2B9E7944}"/>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602400" y="3833620"/>
            <a:ext cx="3109831" cy="2332373"/>
          </a:xfrm>
          <a:prstGeom prst="rect">
            <a:avLst/>
          </a:prstGeom>
        </p:spPr>
      </p:pic>
      <p:pic>
        <p:nvPicPr>
          <p:cNvPr id="10" name="Picture 9">
            <a:extLst>
              <a:ext uri="{FF2B5EF4-FFF2-40B4-BE49-F238E27FC236}">
                <a16:creationId xmlns:a16="http://schemas.microsoft.com/office/drawing/2014/main" id="{AA908818-FD17-7841-8FDD-F1EA452847A7}"/>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rot="5400000">
            <a:off x="8417955" y="826890"/>
            <a:ext cx="2411090" cy="2578527"/>
          </a:xfrm>
          <a:prstGeom prst="rect">
            <a:avLst/>
          </a:prstGeom>
        </p:spPr>
      </p:pic>
      <p:pic>
        <p:nvPicPr>
          <p:cNvPr id="12" name="Picture 11">
            <a:extLst>
              <a:ext uri="{FF2B5EF4-FFF2-40B4-BE49-F238E27FC236}">
                <a16:creationId xmlns:a16="http://schemas.microsoft.com/office/drawing/2014/main" id="{C9A40811-83A4-B54B-B081-F76D12E8EE79}"/>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8334237" y="3922893"/>
            <a:ext cx="2990800" cy="2243100"/>
          </a:xfrm>
          <a:prstGeom prst="rect">
            <a:avLst/>
          </a:prstGeom>
        </p:spPr>
      </p:pic>
      <p:pic>
        <p:nvPicPr>
          <p:cNvPr id="14" name="Picture 13">
            <a:extLst>
              <a:ext uri="{FF2B5EF4-FFF2-40B4-BE49-F238E27FC236}">
                <a16:creationId xmlns:a16="http://schemas.microsoft.com/office/drawing/2014/main" id="{E013C7D1-096F-504D-A170-D53BEE633500}"/>
              </a:ext>
            </a:extLst>
          </p:cNvPr>
          <p:cNvPicPr>
            <a:picLocks noChangeAspect="1"/>
          </p:cNvPicPr>
          <p:nvPr/>
        </p:nvPicPr>
        <p:blipFill>
          <a:blip r:embed="rId8">
            <a:extLst>
              <a:ext uri="{28A0092B-C50C-407E-A947-70E740481C1C}">
                <a14:useLocalDpi xmlns:a14="http://schemas.microsoft.com/office/drawing/2010/main"/>
              </a:ext>
            </a:extLst>
          </a:blip>
          <a:stretch>
            <a:fillRect/>
          </a:stretch>
        </p:blipFill>
        <p:spPr>
          <a:xfrm>
            <a:off x="602400" y="989325"/>
            <a:ext cx="3109831" cy="2332373"/>
          </a:xfrm>
          <a:prstGeom prst="rect">
            <a:avLst/>
          </a:prstGeom>
        </p:spPr>
      </p:pic>
      <p:sp>
        <p:nvSpPr>
          <p:cNvPr id="15" name="TextBox 14">
            <a:extLst>
              <a:ext uri="{FF2B5EF4-FFF2-40B4-BE49-F238E27FC236}">
                <a16:creationId xmlns:a16="http://schemas.microsoft.com/office/drawing/2014/main" id="{190DE083-A901-864C-9676-F95B87E8EAD1}"/>
              </a:ext>
            </a:extLst>
          </p:cNvPr>
          <p:cNvSpPr txBox="1"/>
          <p:nvPr/>
        </p:nvSpPr>
        <p:spPr>
          <a:xfrm>
            <a:off x="151636" y="1045095"/>
            <a:ext cx="450764" cy="523220"/>
          </a:xfrm>
          <a:prstGeom prst="rect">
            <a:avLst/>
          </a:prstGeom>
          <a:noFill/>
        </p:spPr>
        <p:txBody>
          <a:bodyPr wrap="none" rtlCol="0">
            <a:spAutoFit/>
          </a:bodyPr>
          <a:lstStyle/>
          <a:p>
            <a:r>
              <a:rPr lang="en-US" sz="2800" b="1"/>
              <a:t>A</a:t>
            </a:r>
          </a:p>
        </p:txBody>
      </p:sp>
      <p:sp>
        <p:nvSpPr>
          <p:cNvPr id="16" name="TextBox 15">
            <a:extLst>
              <a:ext uri="{FF2B5EF4-FFF2-40B4-BE49-F238E27FC236}">
                <a16:creationId xmlns:a16="http://schemas.microsoft.com/office/drawing/2014/main" id="{48AA6DE4-3ECC-1E44-8949-DC8C79D0A072}"/>
              </a:ext>
            </a:extLst>
          </p:cNvPr>
          <p:cNvSpPr txBox="1"/>
          <p:nvPr/>
        </p:nvSpPr>
        <p:spPr>
          <a:xfrm>
            <a:off x="4185450" y="910608"/>
            <a:ext cx="393056" cy="523220"/>
          </a:xfrm>
          <a:prstGeom prst="rect">
            <a:avLst/>
          </a:prstGeom>
          <a:noFill/>
        </p:spPr>
        <p:txBody>
          <a:bodyPr wrap="none" rtlCol="0">
            <a:spAutoFit/>
          </a:bodyPr>
          <a:lstStyle/>
          <a:p>
            <a:r>
              <a:rPr lang="en-US" sz="2800" b="1"/>
              <a:t>B</a:t>
            </a:r>
          </a:p>
        </p:txBody>
      </p:sp>
      <p:sp>
        <p:nvSpPr>
          <p:cNvPr id="17" name="TextBox 16">
            <a:extLst>
              <a:ext uri="{FF2B5EF4-FFF2-40B4-BE49-F238E27FC236}">
                <a16:creationId xmlns:a16="http://schemas.microsoft.com/office/drawing/2014/main" id="{60D7108D-6084-0046-AB79-EEA7E6CEA17B}"/>
              </a:ext>
            </a:extLst>
          </p:cNvPr>
          <p:cNvSpPr txBox="1"/>
          <p:nvPr/>
        </p:nvSpPr>
        <p:spPr>
          <a:xfrm>
            <a:off x="7883471" y="896577"/>
            <a:ext cx="465192" cy="523220"/>
          </a:xfrm>
          <a:prstGeom prst="rect">
            <a:avLst/>
          </a:prstGeom>
          <a:noFill/>
        </p:spPr>
        <p:txBody>
          <a:bodyPr wrap="none" rtlCol="0">
            <a:spAutoFit/>
          </a:bodyPr>
          <a:lstStyle/>
          <a:p>
            <a:r>
              <a:rPr lang="en-US" sz="2800" b="1"/>
              <a:t>C</a:t>
            </a:r>
          </a:p>
        </p:txBody>
      </p:sp>
      <p:sp>
        <p:nvSpPr>
          <p:cNvPr id="18" name="TextBox 17">
            <a:extLst>
              <a:ext uri="{FF2B5EF4-FFF2-40B4-BE49-F238E27FC236}">
                <a16:creationId xmlns:a16="http://schemas.microsoft.com/office/drawing/2014/main" id="{12A408A6-2B67-BC45-91B7-93F485504AB0}"/>
              </a:ext>
            </a:extLst>
          </p:cNvPr>
          <p:cNvSpPr txBox="1"/>
          <p:nvPr/>
        </p:nvSpPr>
        <p:spPr>
          <a:xfrm>
            <a:off x="151636" y="3833620"/>
            <a:ext cx="436338" cy="523220"/>
          </a:xfrm>
          <a:prstGeom prst="rect">
            <a:avLst/>
          </a:prstGeom>
          <a:noFill/>
        </p:spPr>
        <p:txBody>
          <a:bodyPr wrap="none" rtlCol="0">
            <a:spAutoFit/>
          </a:bodyPr>
          <a:lstStyle/>
          <a:p>
            <a:r>
              <a:rPr lang="en-US" sz="2800" b="1"/>
              <a:t>D</a:t>
            </a:r>
          </a:p>
        </p:txBody>
      </p:sp>
      <p:sp>
        <p:nvSpPr>
          <p:cNvPr id="19" name="TextBox 18">
            <a:extLst>
              <a:ext uri="{FF2B5EF4-FFF2-40B4-BE49-F238E27FC236}">
                <a16:creationId xmlns:a16="http://schemas.microsoft.com/office/drawing/2014/main" id="{ABD1A0FD-E79B-B845-8F80-C07322CFDFE1}"/>
              </a:ext>
            </a:extLst>
          </p:cNvPr>
          <p:cNvSpPr txBox="1"/>
          <p:nvPr/>
        </p:nvSpPr>
        <p:spPr>
          <a:xfrm>
            <a:off x="3970843" y="3833620"/>
            <a:ext cx="370614" cy="523220"/>
          </a:xfrm>
          <a:prstGeom prst="rect">
            <a:avLst/>
          </a:prstGeom>
          <a:noFill/>
        </p:spPr>
        <p:txBody>
          <a:bodyPr wrap="none" rtlCol="0">
            <a:spAutoFit/>
          </a:bodyPr>
          <a:lstStyle/>
          <a:p>
            <a:r>
              <a:rPr lang="en-US" sz="2800" b="1"/>
              <a:t>E</a:t>
            </a:r>
          </a:p>
        </p:txBody>
      </p:sp>
      <p:sp>
        <p:nvSpPr>
          <p:cNvPr id="20" name="TextBox 19">
            <a:extLst>
              <a:ext uri="{FF2B5EF4-FFF2-40B4-BE49-F238E27FC236}">
                <a16:creationId xmlns:a16="http://schemas.microsoft.com/office/drawing/2014/main" id="{269E4836-1BC9-7E49-A9FD-45C42E623093}"/>
              </a:ext>
            </a:extLst>
          </p:cNvPr>
          <p:cNvSpPr txBox="1"/>
          <p:nvPr/>
        </p:nvSpPr>
        <p:spPr>
          <a:xfrm>
            <a:off x="7862307" y="3833620"/>
            <a:ext cx="357790" cy="523220"/>
          </a:xfrm>
          <a:prstGeom prst="rect">
            <a:avLst/>
          </a:prstGeom>
          <a:noFill/>
        </p:spPr>
        <p:txBody>
          <a:bodyPr wrap="none" rtlCol="0">
            <a:spAutoFit/>
          </a:bodyPr>
          <a:lstStyle/>
          <a:p>
            <a:r>
              <a:rPr lang="en-US" sz="2800" b="1"/>
              <a:t>F</a:t>
            </a:r>
          </a:p>
        </p:txBody>
      </p:sp>
    </p:spTree>
    <p:extLst>
      <p:ext uri="{BB962C8B-B14F-4D97-AF65-F5344CB8AC3E}">
        <p14:creationId xmlns:p14="http://schemas.microsoft.com/office/powerpoint/2010/main" val="180359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ADA5D-EF3B-BD4E-93D1-EBAA704F36FE}"/>
              </a:ext>
            </a:extLst>
          </p:cNvPr>
          <p:cNvSpPr>
            <a:spLocks noGrp="1"/>
          </p:cNvSpPr>
          <p:nvPr>
            <p:ph type="title"/>
          </p:nvPr>
        </p:nvSpPr>
        <p:spPr/>
        <p:txBody>
          <a:bodyPr/>
          <a:lstStyle/>
          <a:p>
            <a:r>
              <a:rPr lang="en-US">
                <a:latin typeface="Century Gothic" panose="020B0502020202020204" pitchFamily="34" charset="0"/>
              </a:rPr>
              <a:t>Eukaryotic and Prokaryotic Cells </a:t>
            </a:r>
          </a:p>
        </p:txBody>
      </p:sp>
      <p:sp>
        <p:nvSpPr>
          <p:cNvPr id="3" name="TextBox 2">
            <a:extLst>
              <a:ext uri="{FF2B5EF4-FFF2-40B4-BE49-F238E27FC236}">
                <a16:creationId xmlns:a16="http://schemas.microsoft.com/office/drawing/2014/main" id="{D8C055AC-EBD6-F04D-A144-AF4CE08268B0}"/>
              </a:ext>
            </a:extLst>
          </p:cNvPr>
          <p:cNvSpPr txBox="1"/>
          <p:nvPr/>
        </p:nvSpPr>
        <p:spPr>
          <a:xfrm>
            <a:off x="540000" y="1224642"/>
            <a:ext cx="4871449" cy="4524315"/>
          </a:xfrm>
          <a:prstGeom prst="rect">
            <a:avLst/>
          </a:prstGeom>
          <a:noFill/>
        </p:spPr>
        <p:txBody>
          <a:bodyPr wrap="square" rtlCol="0">
            <a:spAutoFit/>
          </a:bodyPr>
          <a:lstStyle/>
          <a:p>
            <a:r>
              <a:rPr lang="en-GB" sz="2400">
                <a:latin typeface="Century Gothic" panose="020B0502020202020204" pitchFamily="34" charset="0"/>
              </a:rPr>
              <a:t>Complete the worksheet by:</a:t>
            </a:r>
          </a:p>
          <a:p>
            <a:endParaRPr lang="en-GB" sz="2400">
              <a:latin typeface="Century Gothic" panose="020B0502020202020204" pitchFamily="34" charset="0"/>
            </a:endParaRPr>
          </a:p>
          <a:p>
            <a:r>
              <a:rPr lang="en-GB" sz="2400">
                <a:latin typeface="Century Gothic" panose="020B0502020202020204" pitchFamily="34" charset="0"/>
              </a:rPr>
              <a:t>1. Labelling the features of eukaryotic and prokaryotic cells </a:t>
            </a:r>
          </a:p>
          <a:p>
            <a:endParaRPr lang="en-GB" sz="2400">
              <a:latin typeface="Century Gothic" panose="020B0502020202020204" pitchFamily="34" charset="0"/>
            </a:endParaRPr>
          </a:p>
          <a:p>
            <a:r>
              <a:rPr lang="en-GB" sz="2400">
                <a:latin typeface="Century Gothic" panose="020B0502020202020204" pitchFamily="34" charset="0"/>
              </a:rPr>
              <a:t>2. Filling in the table to show which features are found in eukaryotic and prokaryotic cells </a:t>
            </a:r>
          </a:p>
          <a:p>
            <a:endParaRPr lang="en-US" sz="2400"/>
          </a:p>
          <a:p>
            <a:endParaRPr lang="en-US" sz="2400"/>
          </a:p>
        </p:txBody>
      </p:sp>
      <p:grpSp>
        <p:nvGrpSpPr>
          <p:cNvPr id="4" name="Group 3">
            <a:extLst>
              <a:ext uri="{FF2B5EF4-FFF2-40B4-BE49-F238E27FC236}">
                <a16:creationId xmlns:a16="http://schemas.microsoft.com/office/drawing/2014/main" id="{0CB137A7-5E35-434C-A0FD-4AD950424FDF}"/>
              </a:ext>
            </a:extLst>
          </p:cNvPr>
          <p:cNvGrpSpPr/>
          <p:nvPr/>
        </p:nvGrpSpPr>
        <p:grpSpPr>
          <a:xfrm>
            <a:off x="6096000" y="525814"/>
            <a:ext cx="4631249" cy="4882223"/>
            <a:chOff x="6096000" y="525814"/>
            <a:chExt cx="4631249" cy="4882223"/>
          </a:xfrm>
        </p:grpSpPr>
        <p:sp>
          <p:nvSpPr>
            <p:cNvPr id="6" name="Freeform: Shape 5">
              <a:extLst>
                <a:ext uri="{FF2B5EF4-FFF2-40B4-BE49-F238E27FC236}">
                  <a16:creationId xmlns:a16="http://schemas.microsoft.com/office/drawing/2014/main" id="{A520B241-701A-40D0-A7A0-472B12A2603B}"/>
                </a:ext>
              </a:extLst>
            </p:cNvPr>
            <p:cNvSpPr/>
            <p:nvPr/>
          </p:nvSpPr>
          <p:spPr>
            <a:xfrm>
              <a:off x="9552219" y="1714558"/>
              <a:ext cx="631205" cy="1350274"/>
            </a:xfrm>
            <a:custGeom>
              <a:avLst/>
              <a:gdLst>
                <a:gd name="connsiteX0" fmla="*/ 386861 w 509953"/>
                <a:gd name="connsiteY0" fmla="*/ 123738 h 1090892"/>
                <a:gd name="connsiteX1" fmla="*/ 17584 w 509953"/>
                <a:gd name="connsiteY1" fmla="*/ 106153 h 1090892"/>
                <a:gd name="connsiteX2" fmla="*/ 0 w 509953"/>
                <a:gd name="connsiteY2" fmla="*/ 158907 h 1090892"/>
                <a:gd name="connsiteX3" fmla="*/ 140677 w 509953"/>
                <a:gd name="connsiteY3" fmla="*/ 334753 h 1090892"/>
                <a:gd name="connsiteX4" fmla="*/ 193430 w 509953"/>
                <a:gd name="connsiteY4" fmla="*/ 352338 h 1090892"/>
                <a:gd name="connsiteX5" fmla="*/ 369277 w 509953"/>
                <a:gd name="connsiteY5" fmla="*/ 475430 h 1090892"/>
                <a:gd name="connsiteX6" fmla="*/ 422030 w 509953"/>
                <a:gd name="connsiteY6" fmla="*/ 510600 h 1090892"/>
                <a:gd name="connsiteX7" fmla="*/ 457200 w 509953"/>
                <a:gd name="connsiteY7" fmla="*/ 563353 h 1090892"/>
                <a:gd name="connsiteX8" fmla="*/ 492369 w 509953"/>
                <a:gd name="connsiteY8" fmla="*/ 598523 h 1090892"/>
                <a:gd name="connsiteX9" fmla="*/ 509953 w 509953"/>
                <a:gd name="connsiteY9" fmla="*/ 668861 h 1090892"/>
                <a:gd name="connsiteX10" fmla="*/ 492369 w 509953"/>
                <a:gd name="connsiteY10" fmla="*/ 950215 h 1090892"/>
                <a:gd name="connsiteX11" fmla="*/ 439615 w 509953"/>
                <a:gd name="connsiteY11" fmla="*/ 1020553 h 1090892"/>
                <a:gd name="connsiteX12" fmla="*/ 334107 w 509953"/>
                <a:gd name="connsiteY12" fmla="*/ 1090892 h 1090892"/>
                <a:gd name="connsiteX13" fmla="*/ 228600 w 509953"/>
                <a:gd name="connsiteY13" fmla="*/ 1055723 h 1090892"/>
                <a:gd name="connsiteX14" fmla="*/ 175846 w 509953"/>
                <a:gd name="connsiteY14" fmla="*/ 915046 h 1090892"/>
                <a:gd name="connsiteX15" fmla="*/ 211015 w 509953"/>
                <a:gd name="connsiteY15" fmla="*/ 739200 h 1090892"/>
                <a:gd name="connsiteX16" fmla="*/ 246184 w 509953"/>
                <a:gd name="connsiteY16" fmla="*/ 686446 h 1090892"/>
                <a:gd name="connsiteX17" fmla="*/ 369277 w 509953"/>
                <a:gd name="connsiteY17" fmla="*/ 598523 h 1090892"/>
                <a:gd name="connsiteX18" fmla="*/ 404446 w 509953"/>
                <a:gd name="connsiteY18" fmla="*/ 563353 h 1090892"/>
                <a:gd name="connsiteX19" fmla="*/ 422030 w 509953"/>
                <a:gd name="connsiteY19" fmla="*/ 510600 h 1090892"/>
                <a:gd name="connsiteX20" fmla="*/ 457200 w 509953"/>
                <a:gd name="connsiteY20" fmla="*/ 457846 h 1090892"/>
                <a:gd name="connsiteX21" fmla="*/ 404446 w 509953"/>
                <a:gd name="connsiteY21" fmla="*/ 141323 h 1090892"/>
                <a:gd name="connsiteX22" fmla="*/ 351692 w 509953"/>
                <a:gd name="connsiteY22" fmla="*/ 106153 h 1090892"/>
                <a:gd name="connsiteX23" fmla="*/ 316523 w 509953"/>
                <a:gd name="connsiteY23" fmla="*/ 53400 h 1090892"/>
                <a:gd name="connsiteX24" fmla="*/ 140677 w 509953"/>
                <a:gd name="connsiteY24" fmla="*/ 106153 h 1090892"/>
                <a:gd name="connsiteX25" fmla="*/ 123092 w 509953"/>
                <a:gd name="connsiteY25" fmla="*/ 158907 h 1090892"/>
                <a:gd name="connsiteX26" fmla="*/ 158261 w 509953"/>
                <a:gd name="connsiteY26" fmla="*/ 528184 h 1090892"/>
                <a:gd name="connsiteX27" fmla="*/ 123092 w 509953"/>
                <a:gd name="connsiteY27" fmla="*/ 756784 h 1090892"/>
                <a:gd name="connsiteX28" fmla="*/ 87923 w 509953"/>
                <a:gd name="connsiteY28" fmla="*/ 809538 h 1090892"/>
                <a:gd name="connsiteX29" fmla="*/ 334107 w 509953"/>
                <a:gd name="connsiteY29" fmla="*/ 791953 h 1090892"/>
                <a:gd name="connsiteX30" fmla="*/ 439615 w 509953"/>
                <a:gd name="connsiteY30" fmla="*/ 774369 h 1090892"/>
                <a:gd name="connsiteX31" fmla="*/ 492369 w 509953"/>
                <a:gd name="connsiteY31" fmla="*/ 756784 h 1090892"/>
                <a:gd name="connsiteX32" fmla="*/ 509953 w 509953"/>
                <a:gd name="connsiteY32" fmla="*/ 827123 h 1090892"/>
                <a:gd name="connsiteX33" fmla="*/ 457200 w 509953"/>
                <a:gd name="connsiteY33" fmla="*/ 967800 h 1090892"/>
                <a:gd name="connsiteX34" fmla="*/ 404446 w 509953"/>
                <a:gd name="connsiteY34" fmla="*/ 985384 h 1090892"/>
                <a:gd name="connsiteX35" fmla="*/ 246184 w 509953"/>
                <a:gd name="connsiteY35" fmla="*/ 967800 h 1090892"/>
                <a:gd name="connsiteX36" fmla="*/ 281353 w 509953"/>
                <a:gd name="connsiteY36" fmla="*/ 633692 h 1090892"/>
                <a:gd name="connsiteX37" fmla="*/ 316523 w 509953"/>
                <a:gd name="connsiteY37" fmla="*/ 493015 h 1090892"/>
                <a:gd name="connsiteX38" fmla="*/ 334107 w 509953"/>
                <a:gd name="connsiteY38" fmla="*/ 422677 h 1090892"/>
                <a:gd name="connsiteX39" fmla="*/ 316523 w 509953"/>
                <a:gd name="connsiteY39" fmla="*/ 246830 h 1090892"/>
                <a:gd name="connsiteX40" fmla="*/ 263769 w 509953"/>
                <a:gd name="connsiteY40" fmla="*/ 194077 h 1090892"/>
                <a:gd name="connsiteX41" fmla="*/ 228600 w 509953"/>
                <a:gd name="connsiteY41" fmla="*/ 141323 h 1090892"/>
                <a:gd name="connsiteX42" fmla="*/ 263769 w 509953"/>
                <a:gd name="connsiteY42" fmla="*/ 18230 h 1090892"/>
                <a:gd name="connsiteX43" fmla="*/ 422030 w 509953"/>
                <a:gd name="connsiteY43" fmla="*/ 88569 h 1090892"/>
                <a:gd name="connsiteX44" fmla="*/ 439615 w 509953"/>
                <a:gd name="connsiteY44" fmla="*/ 141323 h 1090892"/>
                <a:gd name="connsiteX45" fmla="*/ 422030 w 509953"/>
                <a:gd name="connsiteY45" fmla="*/ 194077 h 1090892"/>
                <a:gd name="connsiteX46" fmla="*/ 263769 w 509953"/>
                <a:gd name="connsiteY46" fmla="*/ 282000 h 1090892"/>
                <a:gd name="connsiteX47" fmla="*/ 246184 w 509953"/>
                <a:gd name="connsiteY47" fmla="*/ 334753 h 1090892"/>
                <a:gd name="connsiteX48" fmla="*/ 211015 w 509953"/>
                <a:gd name="connsiteY48" fmla="*/ 369923 h 1090892"/>
                <a:gd name="connsiteX49" fmla="*/ 193430 w 509953"/>
                <a:gd name="connsiteY49" fmla="*/ 457846 h 1090892"/>
                <a:gd name="connsiteX50" fmla="*/ 228600 w 509953"/>
                <a:gd name="connsiteY50" fmla="*/ 809538 h 1090892"/>
                <a:gd name="connsiteX51" fmla="*/ 246184 w 509953"/>
                <a:gd name="connsiteY51" fmla="*/ 862292 h 1090892"/>
                <a:gd name="connsiteX52" fmla="*/ 351692 w 509953"/>
                <a:gd name="connsiteY52" fmla="*/ 932630 h 1090892"/>
                <a:gd name="connsiteX53" fmla="*/ 386861 w 509953"/>
                <a:gd name="connsiteY53" fmla="*/ 1038138 h 109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09953" h="1090892">
                  <a:moveTo>
                    <a:pt x="386861" y="123738"/>
                  </a:moveTo>
                  <a:cubicBezTo>
                    <a:pt x="209066" y="84228"/>
                    <a:pt x="109259" y="-31359"/>
                    <a:pt x="17584" y="106153"/>
                  </a:cubicBezTo>
                  <a:cubicBezTo>
                    <a:pt x="7302" y="121576"/>
                    <a:pt x="5861" y="141322"/>
                    <a:pt x="0" y="158907"/>
                  </a:cubicBezTo>
                  <a:cubicBezTo>
                    <a:pt x="25057" y="234080"/>
                    <a:pt x="38525" y="300701"/>
                    <a:pt x="140677" y="334753"/>
                  </a:cubicBezTo>
                  <a:cubicBezTo>
                    <a:pt x="158261" y="340615"/>
                    <a:pt x="177227" y="343336"/>
                    <a:pt x="193430" y="352338"/>
                  </a:cubicBezTo>
                  <a:cubicBezTo>
                    <a:pt x="266180" y="392755"/>
                    <a:pt x="304745" y="429336"/>
                    <a:pt x="369277" y="475430"/>
                  </a:cubicBezTo>
                  <a:cubicBezTo>
                    <a:pt x="386474" y="487714"/>
                    <a:pt x="404446" y="498877"/>
                    <a:pt x="422030" y="510600"/>
                  </a:cubicBezTo>
                  <a:cubicBezTo>
                    <a:pt x="433753" y="528184"/>
                    <a:pt x="443998" y="546850"/>
                    <a:pt x="457200" y="563353"/>
                  </a:cubicBezTo>
                  <a:cubicBezTo>
                    <a:pt x="467557" y="576299"/>
                    <a:pt x="484955" y="583694"/>
                    <a:pt x="492369" y="598523"/>
                  </a:cubicBezTo>
                  <a:cubicBezTo>
                    <a:pt x="503177" y="620139"/>
                    <a:pt x="504092" y="645415"/>
                    <a:pt x="509953" y="668861"/>
                  </a:cubicBezTo>
                  <a:cubicBezTo>
                    <a:pt x="504092" y="762646"/>
                    <a:pt x="510797" y="858072"/>
                    <a:pt x="492369" y="950215"/>
                  </a:cubicBezTo>
                  <a:cubicBezTo>
                    <a:pt x="486621" y="978953"/>
                    <a:pt x="458377" y="998038"/>
                    <a:pt x="439615" y="1020553"/>
                  </a:cubicBezTo>
                  <a:cubicBezTo>
                    <a:pt x="401252" y="1066588"/>
                    <a:pt x="395017" y="1060437"/>
                    <a:pt x="334107" y="1090892"/>
                  </a:cubicBezTo>
                  <a:cubicBezTo>
                    <a:pt x="298938" y="1079169"/>
                    <a:pt x="258257" y="1077966"/>
                    <a:pt x="228600" y="1055723"/>
                  </a:cubicBezTo>
                  <a:cubicBezTo>
                    <a:pt x="200305" y="1034501"/>
                    <a:pt x="183485" y="945603"/>
                    <a:pt x="175846" y="915046"/>
                  </a:cubicBezTo>
                  <a:cubicBezTo>
                    <a:pt x="187569" y="856431"/>
                    <a:pt x="193436" y="796333"/>
                    <a:pt x="211015" y="739200"/>
                  </a:cubicBezTo>
                  <a:cubicBezTo>
                    <a:pt x="217230" y="719000"/>
                    <a:pt x="231240" y="701390"/>
                    <a:pt x="246184" y="686446"/>
                  </a:cubicBezTo>
                  <a:cubicBezTo>
                    <a:pt x="295693" y="636937"/>
                    <a:pt x="319350" y="638465"/>
                    <a:pt x="369277" y="598523"/>
                  </a:cubicBezTo>
                  <a:cubicBezTo>
                    <a:pt x="382223" y="588166"/>
                    <a:pt x="392723" y="575076"/>
                    <a:pt x="404446" y="563353"/>
                  </a:cubicBezTo>
                  <a:cubicBezTo>
                    <a:pt x="410307" y="545769"/>
                    <a:pt x="413741" y="527179"/>
                    <a:pt x="422030" y="510600"/>
                  </a:cubicBezTo>
                  <a:cubicBezTo>
                    <a:pt x="431482" y="491697"/>
                    <a:pt x="456028" y="478948"/>
                    <a:pt x="457200" y="457846"/>
                  </a:cubicBezTo>
                  <a:cubicBezTo>
                    <a:pt x="461971" y="371971"/>
                    <a:pt x="482795" y="219673"/>
                    <a:pt x="404446" y="141323"/>
                  </a:cubicBezTo>
                  <a:cubicBezTo>
                    <a:pt x="389502" y="126379"/>
                    <a:pt x="369277" y="117876"/>
                    <a:pt x="351692" y="106153"/>
                  </a:cubicBezTo>
                  <a:cubicBezTo>
                    <a:pt x="339969" y="88569"/>
                    <a:pt x="337154" y="57985"/>
                    <a:pt x="316523" y="53400"/>
                  </a:cubicBezTo>
                  <a:cubicBezTo>
                    <a:pt x="231656" y="34541"/>
                    <a:pt x="197758" y="68099"/>
                    <a:pt x="140677" y="106153"/>
                  </a:cubicBezTo>
                  <a:cubicBezTo>
                    <a:pt x="134815" y="123738"/>
                    <a:pt x="123092" y="140371"/>
                    <a:pt x="123092" y="158907"/>
                  </a:cubicBezTo>
                  <a:cubicBezTo>
                    <a:pt x="123092" y="438096"/>
                    <a:pt x="110527" y="384977"/>
                    <a:pt x="158261" y="528184"/>
                  </a:cubicBezTo>
                  <a:cubicBezTo>
                    <a:pt x="154730" y="559962"/>
                    <a:pt x="145937" y="703479"/>
                    <a:pt x="123092" y="756784"/>
                  </a:cubicBezTo>
                  <a:cubicBezTo>
                    <a:pt x="114767" y="776209"/>
                    <a:pt x="67076" y="806064"/>
                    <a:pt x="87923" y="809538"/>
                  </a:cubicBezTo>
                  <a:cubicBezTo>
                    <a:pt x="169074" y="823063"/>
                    <a:pt x="252046" y="797815"/>
                    <a:pt x="334107" y="791953"/>
                  </a:cubicBezTo>
                  <a:cubicBezTo>
                    <a:pt x="369276" y="786092"/>
                    <a:pt x="404810" y="782103"/>
                    <a:pt x="439615" y="774369"/>
                  </a:cubicBezTo>
                  <a:cubicBezTo>
                    <a:pt x="457710" y="770348"/>
                    <a:pt x="477540" y="745662"/>
                    <a:pt x="492369" y="756784"/>
                  </a:cubicBezTo>
                  <a:cubicBezTo>
                    <a:pt x="511703" y="771285"/>
                    <a:pt x="504092" y="803677"/>
                    <a:pt x="509953" y="827123"/>
                  </a:cubicBezTo>
                  <a:cubicBezTo>
                    <a:pt x="499262" y="891269"/>
                    <a:pt x="513107" y="934256"/>
                    <a:pt x="457200" y="967800"/>
                  </a:cubicBezTo>
                  <a:cubicBezTo>
                    <a:pt x="441306" y="977337"/>
                    <a:pt x="422031" y="979523"/>
                    <a:pt x="404446" y="985384"/>
                  </a:cubicBezTo>
                  <a:cubicBezTo>
                    <a:pt x="351692" y="979523"/>
                    <a:pt x="268785" y="1015827"/>
                    <a:pt x="246184" y="967800"/>
                  </a:cubicBezTo>
                  <a:cubicBezTo>
                    <a:pt x="178680" y="824354"/>
                    <a:pt x="251067" y="744739"/>
                    <a:pt x="281353" y="633692"/>
                  </a:cubicBezTo>
                  <a:cubicBezTo>
                    <a:pt x="294071" y="587060"/>
                    <a:pt x="304800" y="539907"/>
                    <a:pt x="316523" y="493015"/>
                  </a:cubicBezTo>
                  <a:lnTo>
                    <a:pt x="334107" y="422677"/>
                  </a:lnTo>
                  <a:cubicBezTo>
                    <a:pt x="328246" y="364061"/>
                    <a:pt x="333847" y="303133"/>
                    <a:pt x="316523" y="246830"/>
                  </a:cubicBezTo>
                  <a:cubicBezTo>
                    <a:pt x="309210" y="223061"/>
                    <a:pt x="279689" y="213181"/>
                    <a:pt x="263769" y="194077"/>
                  </a:cubicBezTo>
                  <a:cubicBezTo>
                    <a:pt x="250239" y="177841"/>
                    <a:pt x="240323" y="158908"/>
                    <a:pt x="228600" y="141323"/>
                  </a:cubicBezTo>
                  <a:cubicBezTo>
                    <a:pt x="240323" y="100292"/>
                    <a:pt x="228263" y="41901"/>
                    <a:pt x="263769" y="18230"/>
                  </a:cubicBezTo>
                  <a:cubicBezTo>
                    <a:pt x="342678" y="-34376"/>
                    <a:pt x="397067" y="38644"/>
                    <a:pt x="422030" y="88569"/>
                  </a:cubicBezTo>
                  <a:cubicBezTo>
                    <a:pt x="430320" y="105148"/>
                    <a:pt x="433753" y="123738"/>
                    <a:pt x="439615" y="141323"/>
                  </a:cubicBezTo>
                  <a:cubicBezTo>
                    <a:pt x="433753" y="158908"/>
                    <a:pt x="435137" y="180970"/>
                    <a:pt x="422030" y="194077"/>
                  </a:cubicBezTo>
                  <a:cubicBezTo>
                    <a:pt x="361566" y="254541"/>
                    <a:pt x="330106" y="259887"/>
                    <a:pt x="263769" y="282000"/>
                  </a:cubicBezTo>
                  <a:cubicBezTo>
                    <a:pt x="257907" y="299584"/>
                    <a:pt x="255721" y="318859"/>
                    <a:pt x="246184" y="334753"/>
                  </a:cubicBezTo>
                  <a:cubicBezTo>
                    <a:pt x="237654" y="348969"/>
                    <a:pt x="217546" y="354684"/>
                    <a:pt x="211015" y="369923"/>
                  </a:cubicBezTo>
                  <a:cubicBezTo>
                    <a:pt x="199242" y="397395"/>
                    <a:pt x="199292" y="428538"/>
                    <a:pt x="193430" y="457846"/>
                  </a:cubicBezTo>
                  <a:cubicBezTo>
                    <a:pt x="206244" y="662873"/>
                    <a:pt x="189839" y="673872"/>
                    <a:pt x="228600" y="809538"/>
                  </a:cubicBezTo>
                  <a:cubicBezTo>
                    <a:pt x="233692" y="827361"/>
                    <a:pt x="233077" y="849185"/>
                    <a:pt x="246184" y="862292"/>
                  </a:cubicBezTo>
                  <a:cubicBezTo>
                    <a:pt x="276072" y="892180"/>
                    <a:pt x="351692" y="932630"/>
                    <a:pt x="351692" y="932630"/>
                  </a:cubicBezTo>
                  <a:lnTo>
                    <a:pt x="386861" y="1038138"/>
                  </a:lnTo>
                </a:path>
              </a:pathLst>
            </a:cu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val 6">
              <a:extLst>
                <a:ext uri="{FF2B5EF4-FFF2-40B4-BE49-F238E27FC236}">
                  <a16:creationId xmlns:a16="http://schemas.microsoft.com/office/drawing/2014/main" id="{4040ABE2-E6BB-4CDA-808A-6D01C423D9D7}"/>
                </a:ext>
              </a:extLst>
            </p:cNvPr>
            <p:cNvSpPr/>
            <p:nvPr/>
          </p:nvSpPr>
          <p:spPr>
            <a:xfrm>
              <a:off x="9307437" y="3668412"/>
              <a:ext cx="175270" cy="175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val 7">
              <a:extLst>
                <a:ext uri="{FF2B5EF4-FFF2-40B4-BE49-F238E27FC236}">
                  <a16:creationId xmlns:a16="http://schemas.microsoft.com/office/drawing/2014/main" id="{8C441991-DF96-4363-9D64-4B8B75CCA2A9}"/>
                </a:ext>
              </a:extLst>
            </p:cNvPr>
            <p:cNvSpPr/>
            <p:nvPr/>
          </p:nvSpPr>
          <p:spPr>
            <a:xfrm>
              <a:off x="9780187" y="4377824"/>
              <a:ext cx="175270" cy="175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val 8">
              <a:extLst>
                <a:ext uri="{FF2B5EF4-FFF2-40B4-BE49-F238E27FC236}">
                  <a16:creationId xmlns:a16="http://schemas.microsoft.com/office/drawing/2014/main" id="{55EA0720-0932-4E7F-89FF-B66661FC3EFA}"/>
                </a:ext>
              </a:extLst>
            </p:cNvPr>
            <p:cNvSpPr/>
            <p:nvPr/>
          </p:nvSpPr>
          <p:spPr>
            <a:xfrm>
              <a:off x="9604916" y="1150081"/>
              <a:ext cx="175270" cy="175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val 9">
              <a:extLst>
                <a:ext uri="{FF2B5EF4-FFF2-40B4-BE49-F238E27FC236}">
                  <a16:creationId xmlns:a16="http://schemas.microsoft.com/office/drawing/2014/main" id="{341CDF50-FC19-4793-81A0-12E3D3605081}"/>
                </a:ext>
              </a:extLst>
            </p:cNvPr>
            <p:cNvSpPr/>
            <p:nvPr/>
          </p:nvSpPr>
          <p:spPr>
            <a:xfrm>
              <a:off x="8623079" y="525814"/>
              <a:ext cx="2104170" cy="4882223"/>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val 10">
              <a:extLst>
                <a:ext uri="{FF2B5EF4-FFF2-40B4-BE49-F238E27FC236}">
                  <a16:creationId xmlns:a16="http://schemas.microsoft.com/office/drawing/2014/main" id="{A0903FC5-2135-4CC3-9259-867BB51A6CD8}"/>
                </a:ext>
              </a:extLst>
            </p:cNvPr>
            <p:cNvSpPr/>
            <p:nvPr/>
          </p:nvSpPr>
          <p:spPr>
            <a:xfrm>
              <a:off x="8706096" y="615739"/>
              <a:ext cx="1938134" cy="473323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val 11">
              <a:extLst>
                <a:ext uri="{FF2B5EF4-FFF2-40B4-BE49-F238E27FC236}">
                  <a16:creationId xmlns:a16="http://schemas.microsoft.com/office/drawing/2014/main" id="{E19FE787-A5D3-48B9-8864-502FA6700C70}"/>
                </a:ext>
              </a:extLst>
            </p:cNvPr>
            <p:cNvSpPr/>
            <p:nvPr/>
          </p:nvSpPr>
          <p:spPr>
            <a:xfrm>
              <a:off x="9611586" y="907068"/>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3" name="Group 12">
              <a:extLst>
                <a:ext uri="{FF2B5EF4-FFF2-40B4-BE49-F238E27FC236}">
                  <a16:creationId xmlns:a16="http://schemas.microsoft.com/office/drawing/2014/main" id="{ED0689FF-C165-4B0D-A3D2-A680E25C830E}"/>
                </a:ext>
              </a:extLst>
            </p:cNvPr>
            <p:cNvGrpSpPr/>
            <p:nvPr/>
          </p:nvGrpSpPr>
          <p:grpSpPr>
            <a:xfrm>
              <a:off x="7077034" y="713107"/>
              <a:ext cx="2515390" cy="361063"/>
              <a:chOff x="6968027" y="551582"/>
              <a:chExt cx="2572995" cy="369332"/>
            </a:xfrm>
          </p:grpSpPr>
          <p:sp>
            <p:nvSpPr>
              <p:cNvPr id="14" name="TextBox 13">
                <a:extLst>
                  <a:ext uri="{FF2B5EF4-FFF2-40B4-BE49-F238E27FC236}">
                    <a16:creationId xmlns:a16="http://schemas.microsoft.com/office/drawing/2014/main" id="{CFAD2E2C-7A25-43F8-9911-EB0B3B96004B}"/>
                  </a:ext>
                </a:extLst>
              </p:cNvPr>
              <p:cNvSpPr txBox="1"/>
              <p:nvPr/>
            </p:nvSpPr>
            <p:spPr>
              <a:xfrm>
                <a:off x="6968027" y="551582"/>
                <a:ext cx="1736901" cy="369332"/>
              </a:xfrm>
              <a:prstGeom prst="rect">
                <a:avLst/>
              </a:prstGeom>
              <a:noFill/>
            </p:spPr>
            <p:txBody>
              <a:bodyPr wrap="square" lIns="0" tIns="0" rIns="0" bIns="0" rtlCol="0">
                <a:spAutoFit/>
              </a:bodyPr>
              <a:lstStyle/>
              <a:p>
                <a:r>
                  <a:rPr lang="en-GB" sz="2400">
                    <a:latin typeface="Century Gothic" panose="020B0502020202020204" pitchFamily="34" charset="0"/>
                  </a:rPr>
                  <a:t>Ribosome </a:t>
                </a:r>
              </a:p>
            </p:txBody>
          </p:sp>
          <p:cxnSp>
            <p:nvCxnSpPr>
              <p:cNvPr id="15" name="Straight Connector 14">
                <a:extLst>
                  <a:ext uri="{FF2B5EF4-FFF2-40B4-BE49-F238E27FC236}">
                    <a16:creationId xmlns:a16="http://schemas.microsoft.com/office/drawing/2014/main" id="{A4CB607D-CFC6-4610-8332-59F8ECF8A3B7}"/>
                  </a:ext>
                </a:extLst>
              </p:cNvPr>
              <p:cNvCxnSpPr>
                <a:cxnSpLocks/>
              </p:cNvCxnSpPr>
              <p:nvPr/>
            </p:nvCxnSpPr>
            <p:spPr>
              <a:xfrm>
                <a:off x="8486476" y="754948"/>
                <a:ext cx="105454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6" name="Oval 15">
              <a:extLst>
                <a:ext uri="{FF2B5EF4-FFF2-40B4-BE49-F238E27FC236}">
                  <a16:creationId xmlns:a16="http://schemas.microsoft.com/office/drawing/2014/main" id="{1083C214-E081-491B-8A06-5865A99EA07F}"/>
                </a:ext>
              </a:extLst>
            </p:cNvPr>
            <p:cNvSpPr/>
            <p:nvPr/>
          </p:nvSpPr>
          <p:spPr>
            <a:xfrm>
              <a:off x="9367024" y="4335136"/>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val 16">
              <a:extLst>
                <a:ext uri="{FF2B5EF4-FFF2-40B4-BE49-F238E27FC236}">
                  <a16:creationId xmlns:a16="http://schemas.microsoft.com/office/drawing/2014/main" id="{2BD91183-AD42-4BA1-8999-FEFFCD8742BC}"/>
                </a:ext>
              </a:extLst>
            </p:cNvPr>
            <p:cNvSpPr/>
            <p:nvPr/>
          </p:nvSpPr>
          <p:spPr>
            <a:xfrm>
              <a:off x="10183424" y="3623717"/>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Oval 17">
              <a:extLst>
                <a:ext uri="{FF2B5EF4-FFF2-40B4-BE49-F238E27FC236}">
                  <a16:creationId xmlns:a16="http://schemas.microsoft.com/office/drawing/2014/main" id="{5525C012-7D1C-45DE-8DA7-8916C46F718C}"/>
                </a:ext>
              </a:extLst>
            </p:cNvPr>
            <p:cNvSpPr/>
            <p:nvPr/>
          </p:nvSpPr>
          <p:spPr>
            <a:xfrm>
              <a:off x="8976197" y="2234404"/>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FF1EA66F-3B64-48E2-AC13-DD97F5E9E1AA}"/>
                </a:ext>
              </a:extLst>
            </p:cNvPr>
            <p:cNvSpPr/>
            <p:nvPr/>
          </p:nvSpPr>
          <p:spPr>
            <a:xfrm>
              <a:off x="9344677" y="2922230"/>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0" name="Group 19">
              <a:extLst>
                <a:ext uri="{FF2B5EF4-FFF2-40B4-BE49-F238E27FC236}">
                  <a16:creationId xmlns:a16="http://schemas.microsoft.com/office/drawing/2014/main" id="{A86C423D-ABFA-41BB-81E0-08169DD10B37}"/>
                </a:ext>
              </a:extLst>
            </p:cNvPr>
            <p:cNvGrpSpPr/>
            <p:nvPr/>
          </p:nvGrpSpPr>
          <p:grpSpPr>
            <a:xfrm>
              <a:off x="7075919" y="2271884"/>
              <a:ext cx="2766116" cy="361063"/>
              <a:chOff x="6711559" y="551582"/>
              <a:chExt cx="2829463" cy="369332"/>
            </a:xfrm>
          </p:grpSpPr>
          <p:sp>
            <p:nvSpPr>
              <p:cNvPr id="21" name="TextBox 20">
                <a:extLst>
                  <a:ext uri="{FF2B5EF4-FFF2-40B4-BE49-F238E27FC236}">
                    <a16:creationId xmlns:a16="http://schemas.microsoft.com/office/drawing/2014/main" id="{07764712-67E1-4628-892A-DBEA5EC003E4}"/>
                  </a:ext>
                </a:extLst>
              </p:cNvPr>
              <p:cNvSpPr txBox="1"/>
              <p:nvPr/>
            </p:nvSpPr>
            <p:spPr>
              <a:xfrm>
                <a:off x="6711559" y="551582"/>
                <a:ext cx="1993370" cy="369332"/>
              </a:xfrm>
              <a:prstGeom prst="rect">
                <a:avLst/>
              </a:prstGeom>
              <a:noFill/>
            </p:spPr>
            <p:txBody>
              <a:bodyPr wrap="square" lIns="0" tIns="0" rIns="0" bIns="0" rtlCol="0">
                <a:spAutoFit/>
              </a:bodyPr>
              <a:lstStyle/>
              <a:p>
                <a:r>
                  <a:rPr lang="en-GB" sz="2400">
                    <a:latin typeface="Century Gothic" panose="020B0502020202020204" pitchFamily="34" charset="0"/>
                  </a:rPr>
                  <a:t>DNA loop </a:t>
                </a:r>
              </a:p>
            </p:txBody>
          </p:sp>
          <p:cxnSp>
            <p:nvCxnSpPr>
              <p:cNvPr id="22" name="Straight Connector 21">
                <a:extLst>
                  <a:ext uri="{FF2B5EF4-FFF2-40B4-BE49-F238E27FC236}">
                    <a16:creationId xmlns:a16="http://schemas.microsoft.com/office/drawing/2014/main" id="{DC0EC43D-5A63-4A2E-9914-58F3485B0BA3}"/>
                  </a:ext>
                </a:extLst>
              </p:cNvPr>
              <p:cNvCxnSpPr>
                <a:cxnSpLocks/>
              </p:cNvCxnSpPr>
              <p:nvPr/>
            </p:nvCxnSpPr>
            <p:spPr>
              <a:xfrm>
                <a:off x="8207740" y="754948"/>
                <a:ext cx="1333282"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3" name="Group 22">
              <a:extLst>
                <a:ext uri="{FF2B5EF4-FFF2-40B4-BE49-F238E27FC236}">
                  <a16:creationId xmlns:a16="http://schemas.microsoft.com/office/drawing/2014/main" id="{2A424FE2-B938-4A33-BD73-A28E5461F527}"/>
                </a:ext>
              </a:extLst>
            </p:cNvPr>
            <p:cNvGrpSpPr/>
            <p:nvPr/>
          </p:nvGrpSpPr>
          <p:grpSpPr>
            <a:xfrm>
              <a:off x="7311274" y="3545939"/>
              <a:ext cx="1996143" cy="361063"/>
              <a:chOff x="7267425" y="551582"/>
              <a:chExt cx="1940483" cy="369332"/>
            </a:xfrm>
          </p:grpSpPr>
          <p:sp>
            <p:nvSpPr>
              <p:cNvPr id="24" name="TextBox 23">
                <a:extLst>
                  <a:ext uri="{FF2B5EF4-FFF2-40B4-BE49-F238E27FC236}">
                    <a16:creationId xmlns:a16="http://schemas.microsoft.com/office/drawing/2014/main" id="{9FFB537D-02E2-4129-9663-E4903735554C}"/>
                  </a:ext>
                </a:extLst>
              </p:cNvPr>
              <p:cNvSpPr txBox="1"/>
              <p:nvPr/>
            </p:nvSpPr>
            <p:spPr>
              <a:xfrm>
                <a:off x="7267425" y="551582"/>
                <a:ext cx="1437503" cy="369332"/>
              </a:xfrm>
              <a:prstGeom prst="rect">
                <a:avLst/>
              </a:prstGeom>
              <a:noFill/>
            </p:spPr>
            <p:txBody>
              <a:bodyPr wrap="square" lIns="0" tIns="0" rIns="0" bIns="0" rtlCol="0">
                <a:spAutoFit/>
              </a:bodyPr>
              <a:lstStyle/>
              <a:p>
                <a:r>
                  <a:rPr lang="en-GB" sz="2400">
                    <a:latin typeface="Century Gothic" panose="020B0502020202020204" pitchFamily="34" charset="0"/>
                  </a:rPr>
                  <a:t>Plasmid </a:t>
                </a:r>
              </a:p>
            </p:txBody>
          </p:sp>
          <p:cxnSp>
            <p:nvCxnSpPr>
              <p:cNvPr id="25" name="Straight Connector 24">
                <a:extLst>
                  <a:ext uri="{FF2B5EF4-FFF2-40B4-BE49-F238E27FC236}">
                    <a16:creationId xmlns:a16="http://schemas.microsoft.com/office/drawing/2014/main" id="{0AABC85A-1F6C-4FE5-B474-62EF630A445D}"/>
                  </a:ext>
                </a:extLst>
              </p:cNvPr>
              <p:cNvCxnSpPr>
                <a:cxnSpLocks/>
              </p:cNvCxnSpPr>
              <p:nvPr/>
            </p:nvCxnSpPr>
            <p:spPr>
              <a:xfrm>
                <a:off x="8385085" y="754948"/>
                <a:ext cx="822823" cy="1155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6" name="Group 25">
              <a:extLst>
                <a:ext uri="{FF2B5EF4-FFF2-40B4-BE49-F238E27FC236}">
                  <a16:creationId xmlns:a16="http://schemas.microsoft.com/office/drawing/2014/main" id="{4CB3636D-414C-401B-BFC6-B5B21213A2C6}"/>
                </a:ext>
              </a:extLst>
            </p:cNvPr>
            <p:cNvGrpSpPr/>
            <p:nvPr/>
          </p:nvGrpSpPr>
          <p:grpSpPr>
            <a:xfrm>
              <a:off x="6915942" y="1379546"/>
              <a:ext cx="2451910" cy="361063"/>
              <a:chOff x="6925758" y="551582"/>
              <a:chExt cx="2383541" cy="369332"/>
            </a:xfrm>
          </p:grpSpPr>
          <p:sp>
            <p:nvSpPr>
              <p:cNvPr id="27" name="TextBox 26">
                <a:extLst>
                  <a:ext uri="{FF2B5EF4-FFF2-40B4-BE49-F238E27FC236}">
                    <a16:creationId xmlns:a16="http://schemas.microsoft.com/office/drawing/2014/main" id="{CE5C7209-D9F3-4C76-8B1B-4EE727EAF45E}"/>
                  </a:ext>
                </a:extLst>
              </p:cNvPr>
              <p:cNvSpPr txBox="1"/>
              <p:nvPr/>
            </p:nvSpPr>
            <p:spPr>
              <a:xfrm>
                <a:off x="6925758" y="551582"/>
                <a:ext cx="1779171" cy="369332"/>
              </a:xfrm>
              <a:prstGeom prst="rect">
                <a:avLst/>
              </a:prstGeom>
              <a:noFill/>
            </p:spPr>
            <p:txBody>
              <a:bodyPr wrap="square" lIns="0" tIns="0" rIns="0" bIns="0" rtlCol="0">
                <a:spAutoFit/>
              </a:bodyPr>
              <a:lstStyle/>
              <a:p>
                <a:r>
                  <a:rPr lang="en-GB" sz="2400">
                    <a:latin typeface="Century Gothic" panose="020B0502020202020204" pitchFamily="34" charset="0"/>
                  </a:rPr>
                  <a:t>Cytoplasm </a:t>
                </a:r>
              </a:p>
            </p:txBody>
          </p:sp>
          <p:cxnSp>
            <p:nvCxnSpPr>
              <p:cNvPr id="28" name="Straight Connector 27">
                <a:extLst>
                  <a:ext uri="{FF2B5EF4-FFF2-40B4-BE49-F238E27FC236}">
                    <a16:creationId xmlns:a16="http://schemas.microsoft.com/office/drawing/2014/main" id="{B816075E-F136-4E57-AAE4-FBF08C9F8264}"/>
                  </a:ext>
                </a:extLst>
              </p:cNvPr>
              <p:cNvCxnSpPr>
                <a:cxnSpLocks/>
              </p:cNvCxnSpPr>
              <p:nvPr/>
            </p:nvCxnSpPr>
            <p:spPr>
              <a:xfrm>
                <a:off x="8486476" y="754948"/>
                <a:ext cx="822823" cy="1155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9" name="Group 28">
              <a:extLst>
                <a:ext uri="{FF2B5EF4-FFF2-40B4-BE49-F238E27FC236}">
                  <a16:creationId xmlns:a16="http://schemas.microsoft.com/office/drawing/2014/main" id="{26EB17E7-4008-4579-A082-6D9D7A752045}"/>
                </a:ext>
              </a:extLst>
            </p:cNvPr>
            <p:cNvGrpSpPr/>
            <p:nvPr/>
          </p:nvGrpSpPr>
          <p:grpSpPr>
            <a:xfrm>
              <a:off x="6096000" y="4126501"/>
              <a:ext cx="2797296" cy="369332"/>
              <a:chOff x="7409391" y="672397"/>
              <a:chExt cx="2719296" cy="377790"/>
            </a:xfrm>
          </p:grpSpPr>
          <p:sp>
            <p:nvSpPr>
              <p:cNvPr id="30" name="TextBox 29">
                <a:extLst>
                  <a:ext uri="{FF2B5EF4-FFF2-40B4-BE49-F238E27FC236}">
                    <a16:creationId xmlns:a16="http://schemas.microsoft.com/office/drawing/2014/main" id="{4FF04B91-535D-4466-9517-B3BCA44F8AA4}"/>
                  </a:ext>
                </a:extLst>
              </p:cNvPr>
              <p:cNvSpPr txBox="1"/>
              <p:nvPr/>
            </p:nvSpPr>
            <p:spPr>
              <a:xfrm>
                <a:off x="7409391" y="672397"/>
                <a:ext cx="2299047" cy="377790"/>
              </a:xfrm>
              <a:prstGeom prst="rect">
                <a:avLst/>
              </a:prstGeom>
              <a:noFill/>
            </p:spPr>
            <p:txBody>
              <a:bodyPr wrap="square" lIns="0" tIns="0" rIns="0" bIns="0" rtlCol="0">
                <a:spAutoFit/>
              </a:bodyPr>
              <a:lstStyle/>
              <a:p>
                <a:r>
                  <a:rPr lang="en-GB" sz="2400">
                    <a:latin typeface="Century Gothic" panose="020B0502020202020204" pitchFamily="34" charset="0"/>
                  </a:rPr>
                  <a:t>Cell membrane </a:t>
                </a:r>
              </a:p>
            </p:txBody>
          </p:sp>
          <p:cxnSp>
            <p:nvCxnSpPr>
              <p:cNvPr id="31" name="Straight Connector 30">
                <a:extLst>
                  <a:ext uri="{FF2B5EF4-FFF2-40B4-BE49-F238E27FC236}">
                    <a16:creationId xmlns:a16="http://schemas.microsoft.com/office/drawing/2014/main" id="{29D8DBF4-611D-479D-852B-F70A26C87F62}"/>
                  </a:ext>
                </a:extLst>
              </p:cNvPr>
              <p:cNvCxnSpPr>
                <a:cxnSpLocks/>
              </p:cNvCxnSpPr>
              <p:nvPr/>
            </p:nvCxnSpPr>
            <p:spPr>
              <a:xfrm>
                <a:off x="9708438" y="897364"/>
                <a:ext cx="420249"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32" name="Group 31">
              <a:extLst>
                <a:ext uri="{FF2B5EF4-FFF2-40B4-BE49-F238E27FC236}">
                  <a16:creationId xmlns:a16="http://schemas.microsoft.com/office/drawing/2014/main" id="{8757D71B-4D47-4891-AB9A-FE3BDC6C2CB7}"/>
                </a:ext>
              </a:extLst>
            </p:cNvPr>
            <p:cNvGrpSpPr/>
            <p:nvPr/>
          </p:nvGrpSpPr>
          <p:grpSpPr>
            <a:xfrm>
              <a:off x="7226894" y="4685883"/>
              <a:ext cx="1804573" cy="369332"/>
              <a:chOff x="8428165" y="886297"/>
              <a:chExt cx="1754254" cy="377790"/>
            </a:xfrm>
          </p:grpSpPr>
          <p:sp>
            <p:nvSpPr>
              <p:cNvPr id="33" name="TextBox 32">
                <a:extLst>
                  <a:ext uri="{FF2B5EF4-FFF2-40B4-BE49-F238E27FC236}">
                    <a16:creationId xmlns:a16="http://schemas.microsoft.com/office/drawing/2014/main" id="{3EAE399E-21EF-47C3-A47D-285C7C98671F}"/>
                  </a:ext>
                </a:extLst>
              </p:cNvPr>
              <p:cNvSpPr txBox="1"/>
              <p:nvPr/>
            </p:nvSpPr>
            <p:spPr>
              <a:xfrm>
                <a:off x="8428165" y="886297"/>
                <a:ext cx="1490764" cy="377790"/>
              </a:xfrm>
              <a:prstGeom prst="rect">
                <a:avLst/>
              </a:prstGeom>
              <a:noFill/>
            </p:spPr>
            <p:txBody>
              <a:bodyPr wrap="square" lIns="0" tIns="0" rIns="0" bIns="0" rtlCol="0">
                <a:spAutoFit/>
              </a:bodyPr>
              <a:lstStyle/>
              <a:p>
                <a:r>
                  <a:rPr lang="en-GB" sz="2400">
                    <a:latin typeface="Century Gothic" panose="020B0502020202020204" pitchFamily="34" charset="0"/>
                  </a:rPr>
                  <a:t>Cell wall </a:t>
                </a:r>
              </a:p>
            </p:txBody>
          </p:sp>
          <p:cxnSp>
            <p:nvCxnSpPr>
              <p:cNvPr id="34" name="Straight Connector 33">
                <a:extLst>
                  <a:ext uri="{FF2B5EF4-FFF2-40B4-BE49-F238E27FC236}">
                    <a16:creationId xmlns:a16="http://schemas.microsoft.com/office/drawing/2014/main" id="{4ED16AE1-CE02-4B89-A041-6559A62E3F04}"/>
                  </a:ext>
                </a:extLst>
              </p:cNvPr>
              <p:cNvCxnSpPr>
                <a:cxnSpLocks/>
              </p:cNvCxnSpPr>
              <p:nvPr/>
            </p:nvCxnSpPr>
            <p:spPr>
              <a:xfrm>
                <a:off x="9686601" y="1070832"/>
                <a:ext cx="495818"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408376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40000" y="716430"/>
            <a:ext cx="11194800" cy="6709529"/>
          </a:xfrm>
          <a:prstGeom prst="rect">
            <a:avLst/>
          </a:prstGeom>
          <a:noFill/>
        </p:spPr>
        <p:txBody>
          <a:bodyPr wrap="square" lIns="0" tIns="0" rIns="0" bIns="0" rtlCol="0">
            <a:spAutoFit/>
          </a:bodyPr>
          <a:lstStyle/>
          <a:p>
            <a:pPr marL="457200" indent="-457200">
              <a:buFont typeface="+mj-lt"/>
              <a:buAutoNum type="arabicPeriod"/>
            </a:pPr>
            <a:r>
              <a:rPr lang="en-GB" sz="2400">
                <a:latin typeface="Century Gothic" panose="020B0502020202020204" pitchFamily="34" charset="0"/>
              </a:rPr>
              <a:t>Which of these is an example of a prokaryotic cell?</a:t>
            </a:r>
          </a:p>
          <a:p>
            <a:pPr marL="457200" indent="-457200">
              <a:buFont typeface="Wingdings" pitchFamily="2" charset="2"/>
              <a:buChar char="q"/>
            </a:pPr>
            <a:r>
              <a:rPr lang="en-GB" sz="2400">
                <a:latin typeface="Century Gothic" panose="020B0502020202020204" pitchFamily="34" charset="0"/>
              </a:rPr>
              <a:t>A. Animal cell</a:t>
            </a:r>
          </a:p>
          <a:p>
            <a:pPr marL="457200" indent="-457200">
              <a:buFont typeface="Wingdings" pitchFamily="2" charset="2"/>
              <a:buChar char="q"/>
            </a:pPr>
            <a:r>
              <a:rPr lang="en-GB" sz="2400">
                <a:latin typeface="Century Gothic" panose="020B0502020202020204" pitchFamily="34" charset="0"/>
              </a:rPr>
              <a:t>B.  Plant cell</a:t>
            </a:r>
          </a:p>
          <a:p>
            <a:pPr marL="457200" indent="-457200">
              <a:buFont typeface="Wingdings" pitchFamily="2" charset="2"/>
              <a:buChar char="q"/>
            </a:pPr>
            <a:r>
              <a:rPr lang="en-GB" sz="2400">
                <a:latin typeface="Century Gothic" panose="020B0502020202020204" pitchFamily="34" charset="0"/>
              </a:rPr>
              <a:t>C. Bacterial cell</a:t>
            </a:r>
          </a:p>
          <a:p>
            <a:pPr marL="457200" indent="-457200">
              <a:buFont typeface="+mj-lt"/>
              <a:buAutoNum type="arabicPeriod"/>
            </a:pPr>
            <a:endParaRPr lang="en-GB" sz="2400">
              <a:latin typeface="Century Gothic" panose="020B0502020202020204" pitchFamily="34" charset="0"/>
            </a:endParaRPr>
          </a:p>
          <a:p>
            <a:pPr marL="457200" indent="-457200"/>
            <a:r>
              <a:rPr lang="en-GB" sz="2400">
                <a:latin typeface="Century Gothic" panose="020B0502020202020204" pitchFamily="34" charset="0"/>
              </a:rPr>
              <a:t>2. 	What is the relative size of eukaryotic cells and prokaryotic cells?</a:t>
            </a:r>
          </a:p>
          <a:p>
            <a:pPr marL="457200" indent="-457200">
              <a:buFont typeface="Wingdings" pitchFamily="2" charset="2"/>
              <a:buChar char="q"/>
            </a:pPr>
            <a:r>
              <a:rPr lang="en-GB" sz="2400">
                <a:latin typeface="Century Gothic" panose="020B0502020202020204" pitchFamily="34" charset="0"/>
              </a:rPr>
              <a:t>A. Prokaryotic cells are larger than eukaryotic cells</a:t>
            </a:r>
          </a:p>
          <a:p>
            <a:pPr marL="457200" indent="-457200">
              <a:buFont typeface="Wingdings" pitchFamily="2" charset="2"/>
              <a:buChar char="q"/>
            </a:pPr>
            <a:r>
              <a:rPr lang="en-GB" sz="2400">
                <a:latin typeface="Century Gothic" panose="020B0502020202020204" pitchFamily="34" charset="0"/>
              </a:rPr>
              <a:t>B. Eukaryotic cells are larger than prokaryotic cells</a:t>
            </a:r>
          </a:p>
          <a:p>
            <a:pPr marL="457200" indent="-457200">
              <a:buFont typeface="Wingdings" pitchFamily="2" charset="2"/>
              <a:buChar char="q"/>
            </a:pPr>
            <a:r>
              <a:rPr lang="en-GB" sz="2400">
                <a:latin typeface="Century Gothic" panose="020B0502020202020204" pitchFamily="34" charset="0"/>
              </a:rPr>
              <a:t>C. Prokaryotic cells and eukaryotic cells are roughly the same size </a:t>
            </a:r>
          </a:p>
          <a:p>
            <a:pPr marL="457200" indent="-457200">
              <a:buFont typeface="Wingdings" pitchFamily="2" charset="2"/>
              <a:buChar char="q"/>
            </a:pPr>
            <a:endParaRPr lang="en-GB" sz="2400">
              <a:latin typeface="Century Gothic" panose="020B0502020202020204" pitchFamily="34" charset="0"/>
            </a:endParaRPr>
          </a:p>
          <a:p>
            <a:r>
              <a:rPr lang="en-GB" sz="2400">
                <a:latin typeface="Century Gothic" panose="020B0502020202020204" pitchFamily="34" charset="0"/>
              </a:rPr>
              <a:t>3. What is the difference between eukaryotic and prokaryotic cells?</a:t>
            </a:r>
          </a:p>
          <a:p>
            <a:pPr marL="457200" indent="-457200">
              <a:buFont typeface="Wingdings" pitchFamily="2" charset="2"/>
              <a:buChar char="q"/>
            </a:pPr>
            <a:r>
              <a:rPr lang="en-GB" sz="2300">
                <a:latin typeface="Century Gothic" panose="020B0502020202020204" pitchFamily="34" charset="0"/>
              </a:rPr>
              <a:t>A. Eukaryotic cells contain DNA within a nucleus, prokaryotic cells contain DNA in loops and plasmids</a:t>
            </a:r>
          </a:p>
          <a:p>
            <a:pPr marL="457200" indent="-457200">
              <a:buFont typeface="Wingdings" pitchFamily="2" charset="2"/>
              <a:buChar char="q"/>
            </a:pPr>
            <a:r>
              <a:rPr lang="en-GB" sz="2300">
                <a:latin typeface="Century Gothic" panose="020B0502020202020204" pitchFamily="34" charset="0"/>
              </a:rPr>
              <a:t>B. Eukaryotic cells contain DNA in loops and plasmids, prokaryotic cells contain DNA within a nucleus</a:t>
            </a:r>
          </a:p>
          <a:p>
            <a:pPr marL="457200" indent="-457200">
              <a:buFont typeface="Wingdings" pitchFamily="2" charset="2"/>
              <a:buChar char="q"/>
            </a:pPr>
            <a:r>
              <a:rPr lang="en-GB" sz="2300">
                <a:latin typeface="Century Gothic" panose="020B0502020202020204" pitchFamily="34" charset="0"/>
              </a:rPr>
              <a:t>C. Prokaryotic cells contain mitochondria to provide them with energy so they can move</a:t>
            </a:r>
          </a:p>
          <a:p>
            <a:pPr marL="457200" indent="-457200"/>
            <a:endParaRPr lang="en-GB" sz="2800">
              <a:latin typeface="Century Gothic" panose="020B0502020202020204" pitchFamily="34" charset="0"/>
            </a:endParaRPr>
          </a:p>
        </p:txBody>
      </p:sp>
      <p:sp>
        <p:nvSpPr>
          <p:cNvPr id="2" name="Title 1">
            <a:extLst>
              <a:ext uri="{FF2B5EF4-FFF2-40B4-BE49-F238E27FC236}">
                <a16:creationId xmlns:a16="http://schemas.microsoft.com/office/drawing/2014/main" id="{063DA025-EDA1-8643-9341-8D8B0D408EE6}"/>
              </a:ext>
            </a:extLst>
          </p:cNvPr>
          <p:cNvSpPr>
            <a:spLocks noGrp="1"/>
          </p:cNvSpPr>
          <p:nvPr>
            <p:ph type="title"/>
          </p:nvPr>
        </p:nvSpPr>
        <p:spPr>
          <a:xfrm>
            <a:off x="540000" y="-107480"/>
            <a:ext cx="10620000" cy="720000"/>
          </a:xfrm>
        </p:spPr>
        <p:txBody>
          <a:bodyPr>
            <a:normAutofit/>
          </a:bodyPr>
          <a:lstStyle/>
          <a:p>
            <a:r>
              <a:rPr lang="en-GB">
                <a:latin typeface="Century Gothic" panose="020B0502020202020204" pitchFamily="34" charset="0"/>
              </a:rPr>
              <a:t>Answer the questions below.</a:t>
            </a:r>
          </a:p>
        </p:txBody>
      </p:sp>
      <p:sp>
        <p:nvSpPr>
          <p:cNvPr id="25" name="TextBox 15">
            <a:extLst>
              <a:ext uri="{FF2B5EF4-FFF2-40B4-BE49-F238E27FC236}">
                <a16:creationId xmlns:a16="http://schemas.microsoft.com/office/drawing/2014/main" id="{9A2978FE-89EB-484D-BD59-56AD713DC92A}"/>
              </a:ext>
            </a:extLst>
          </p:cNvPr>
          <p:cNvSpPr txBox="1"/>
          <p:nvPr/>
        </p:nvSpPr>
        <p:spPr>
          <a:xfrm>
            <a:off x="457200" y="1580028"/>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26" name="TextBox 15">
            <a:extLst>
              <a:ext uri="{FF2B5EF4-FFF2-40B4-BE49-F238E27FC236}">
                <a16:creationId xmlns:a16="http://schemas.microsoft.com/office/drawing/2014/main" id="{3B4A567C-37D2-DC4E-B5E3-A0B76CD92DBC}"/>
              </a:ext>
            </a:extLst>
          </p:cNvPr>
          <p:cNvSpPr txBox="1"/>
          <p:nvPr/>
        </p:nvSpPr>
        <p:spPr>
          <a:xfrm>
            <a:off x="435134" y="3019613"/>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27" name="TextBox 15">
            <a:extLst>
              <a:ext uri="{FF2B5EF4-FFF2-40B4-BE49-F238E27FC236}">
                <a16:creationId xmlns:a16="http://schemas.microsoft.com/office/drawing/2014/main" id="{C3415910-C1C8-CD4D-B9B2-79B579948EB4}"/>
              </a:ext>
            </a:extLst>
          </p:cNvPr>
          <p:cNvSpPr txBox="1"/>
          <p:nvPr/>
        </p:nvSpPr>
        <p:spPr>
          <a:xfrm>
            <a:off x="457200" y="4475550"/>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Tree>
    <p:extLst>
      <p:ext uri="{BB962C8B-B14F-4D97-AF65-F5344CB8AC3E}">
        <p14:creationId xmlns:p14="http://schemas.microsoft.com/office/powerpoint/2010/main" val="40751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26" grpId="0"/>
      <p:bldP spid="2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3466368741"/>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B3.1.2</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40000" y="864850"/>
            <a:ext cx="10916894" cy="5539978"/>
          </a:xfrm>
          <a:prstGeom prst="rect">
            <a:avLst/>
          </a:prstGeom>
          <a:noFill/>
        </p:spPr>
        <p:txBody>
          <a:bodyPr wrap="square" lIns="0" tIns="0" rIns="0" bIns="0" rtlCol="0">
            <a:spAutoFit/>
          </a:bodyPr>
          <a:lstStyle/>
          <a:p>
            <a:r>
              <a:rPr lang="en-GB" sz="2400" b="1">
                <a:latin typeface="Century Gothic" panose="020B0502020202020204" pitchFamily="34" charset="0"/>
              </a:rPr>
              <a:t>Answer the questions below.</a:t>
            </a:r>
          </a:p>
          <a:p>
            <a:pPr marL="457200" indent="-457200">
              <a:buAutoNum type="arabicPeriod"/>
            </a:pPr>
            <a:r>
              <a:rPr lang="en-GB" sz="2400">
                <a:latin typeface="Century Gothic" panose="020B0502020202020204" pitchFamily="34" charset="0"/>
              </a:rPr>
              <a:t>Explain how neurons are well suited for their function.</a:t>
            </a:r>
          </a:p>
          <a:p>
            <a:pPr marL="457200" indent="-457200">
              <a:buAutoNum type="arabicPeriod"/>
            </a:pPr>
            <a:endParaRPr lang="en-GB" sz="2400">
              <a:latin typeface="Century Gothic" panose="020B0502020202020204" pitchFamily="34" charset="0"/>
            </a:endParaRPr>
          </a:p>
          <a:p>
            <a:endParaRPr lang="en-GB" sz="2400">
              <a:latin typeface="Century Gothic" panose="020B0502020202020204" pitchFamily="34" charset="0"/>
            </a:endParaRPr>
          </a:p>
          <a:p>
            <a:pPr marL="457200" indent="-457200">
              <a:buAutoNum type="arabicPeriod" startAt="2"/>
            </a:pPr>
            <a:r>
              <a:rPr lang="en-GB" sz="2400">
                <a:latin typeface="Century Gothic" panose="020B0502020202020204" pitchFamily="34" charset="0"/>
              </a:rPr>
              <a:t>Explain the difference between the coarse focusing wheel and the fine focusing wheel of a microscope.</a:t>
            </a:r>
          </a:p>
          <a:p>
            <a:pPr marL="457200" indent="-457200">
              <a:buAutoNum type="arabicPeriod" startAt="2"/>
            </a:pPr>
            <a:endParaRPr lang="en-GB" sz="2400">
              <a:latin typeface="Century Gothic" panose="020B0502020202020204" pitchFamily="34" charset="0"/>
            </a:endParaRPr>
          </a:p>
          <a:p>
            <a:pPr marL="457200" indent="-457200">
              <a:buAutoNum type="arabicPeriod" startAt="2"/>
            </a:pPr>
            <a:endParaRPr lang="en-GB" sz="2400">
              <a:latin typeface="Century Gothic" panose="020B0502020202020204" pitchFamily="34" charset="0"/>
            </a:endParaRPr>
          </a:p>
          <a:p>
            <a:pPr marL="457200" indent="-457200">
              <a:buAutoNum type="arabicPeriod" startAt="2"/>
            </a:pPr>
            <a:endParaRPr lang="en-GB" sz="2400">
              <a:latin typeface="Century Gothic" panose="020B0502020202020204" pitchFamily="34" charset="0"/>
            </a:endParaRPr>
          </a:p>
          <a:p>
            <a:pPr marL="457200" indent="-457200">
              <a:buAutoNum type="arabicPeriod" startAt="2"/>
            </a:pPr>
            <a:r>
              <a:rPr lang="en-GB" sz="2400">
                <a:latin typeface="Century Gothic" panose="020B0502020202020204" pitchFamily="34" charset="0"/>
              </a:rPr>
              <a:t>State the word equation for aerobic respiration.</a:t>
            </a:r>
          </a:p>
          <a:p>
            <a:pPr marL="457200" indent="-457200">
              <a:buAutoNum type="arabicPeriod" startAt="2"/>
            </a:pPr>
            <a:endParaRPr lang="en-GB" sz="2400">
              <a:latin typeface="Century Gothic" panose="020B0502020202020204" pitchFamily="34" charset="0"/>
            </a:endParaRPr>
          </a:p>
          <a:p>
            <a:pPr marL="457200" indent="-457200">
              <a:buAutoNum type="arabicPeriod" startAt="2"/>
            </a:pPr>
            <a:r>
              <a:rPr lang="en-GB" sz="2400">
                <a:latin typeface="Century Gothic" panose="020B0502020202020204" pitchFamily="34" charset="0"/>
              </a:rPr>
              <a:t>Explain why it is incorrect to say that energy is made during respiration.</a:t>
            </a:r>
          </a:p>
          <a:p>
            <a:pPr marL="457200" indent="-457200">
              <a:buAutoNum type="arabicPeriod" startAt="2"/>
            </a:pPr>
            <a:endParaRPr lang="en-GB" sz="2400">
              <a:latin typeface="Century Gothic" panose="020B0502020202020204" pitchFamily="34" charset="0"/>
            </a:endParaRPr>
          </a:p>
          <a:p>
            <a:pPr marL="457200" indent="-457200">
              <a:buAutoNum type="arabicPeriod" startAt="2"/>
            </a:pPr>
            <a:endParaRPr lang="en-GB" sz="2400">
              <a:latin typeface="Century Gothic" panose="020B0502020202020204" pitchFamily="34" charset="0"/>
            </a:endParaRPr>
          </a:p>
          <a:p>
            <a:pPr marL="457200" indent="-457200">
              <a:buAutoNum type="arabicPeriod" startAt="2"/>
            </a:pPr>
            <a:r>
              <a:rPr lang="en-GB" sz="2400">
                <a:latin typeface="Century Gothic" panose="020B0502020202020204" pitchFamily="34" charset="0"/>
              </a:rPr>
              <a:t>Name the organelles that are found in plant cells only.</a:t>
            </a:r>
          </a:p>
        </p:txBody>
      </p:sp>
      <p:sp>
        <p:nvSpPr>
          <p:cNvPr id="9" name="TextBox 8"/>
          <p:cNvSpPr txBox="1"/>
          <p:nvPr/>
        </p:nvSpPr>
        <p:spPr>
          <a:xfrm>
            <a:off x="989999" y="1546684"/>
            <a:ext cx="10306358" cy="738664"/>
          </a:xfrm>
          <a:prstGeom prst="rect">
            <a:avLst/>
          </a:prstGeom>
          <a:noFill/>
        </p:spPr>
        <p:txBody>
          <a:bodyPr wrap="square" lIns="0" tIns="0" rIns="0" bIns="0" rtlCol="0">
            <a:spAutoFit/>
          </a:bodyPr>
          <a:lstStyle/>
          <a:p>
            <a:r>
              <a:rPr lang="en-GB" sz="2400" b="1">
                <a:solidFill>
                  <a:schemeClr val="accent1"/>
                </a:solidFill>
                <a:latin typeface="Century Gothic" panose="020B0502020202020204" pitchFamily="34" charset="0"/>
              </a:rPr>
              <a:t>They have long axons and dendrites so they can pass messages over long distances.</a:t>
            </a:r>
          </a:p>
        </p:txBody>
      </p:sp>
      <p:sp>
        <p:nvSpPr>
          <p:cNvPr id="3" name="Title 2">
            <a:extLst>
              <a:ext uri="{FF2B5EF4-FFF2-40B4-BE49-F238E27FC236}">
                <a16:creationId xmlns:a16="http://schemas.microsoft.com/office/drawing/2014/main" id="{24C00108-A306-9E49-AD66-5067E94AA0BD}"/>
              </a:ext>
            </a:extLst>
          </p:cNvPr>
          <p:cNvSpPr>
            <a:spLocks noGrp="1"/>
          </p:cNvSpPr>
          <p:nvPr>
            <p:ph type="title"/>
          </p:nvPr>
        </p:nvSpPr>
        <p:spPr/>
        <p:txBody>
          <a:bodyPr>
            <a:normAutofit/>
          </a:bodyPr>
          <a:lstStyle/>
          <a:p>
            <a:r>
              <a:rPr lang="en-GB" u="sng">
                <a:latin typeface="Century Gothic" panose="020B0502020202020204" pitchFamily="34" charset="0"/>
              </a:rPr>
              <a:t>Eukaryotic and Prokaryotic Cells</a:t>
            </a:r>
          </a:p>
        </p:txBody>
      </p:sp>
      <p:sp>
        <p:nvSpPr>
          <p:cNvPr id="10" name="TextBox 9"/>
          <p:cNvSpPr txBox="1"/>
          <p:nvPr/>
        </p:nvSpPr>
        <p:spPr>
          <a:xfrm>
            <a:off x="989998" y="3023454"/>
            <a:ext cx="10466895" cy="1107996"/>
          </a:xfrm>
          <a:prstGeom prst="rect">
            <a:avLst/>
          </a:prstGeom>
          <a:noFill/>
        </p:spPr>
        <p:txBody>
          <a:bodyPr wrap="square" lIns="0" tIns="0" rIns="0" bIns="0" rtlCol="0">
            <a:spAutoFit/>
          </a:bodyPr>
          <a:lstStyle/>
          <a:p>
            <a:r>
              <a:rPr lang="en-GB" sz="2400" b="1">
                <a:solidFill>
                  <a:schemeClr val="accent1"/>
                </a:solidFill>
                <a:latin typeface="Century Gothic" panose="020B0502020202020204" pitchFamily="34" charset="0"/>
              </a:rPr>
              <a:t>The coarse focusing wheel is used to roughly focus on a specimen (bring it into view) and the fine focus wheel is used to focus the image more sharply. </a:t>
            </a:r>
          </a:p>
        </p:txBody>
      </p:sp>
      <p:sp>
        <p:nvSpPr>
          <p:cNvPr id="8" name="TextBox 7">
            <a:extLst>
              <a:ext uri="{FF2B5EF4-FFF2-40B4-BE49-F238E27FC236}">
                <a16:creationId xmlns:a16="http://schemas.microsoft.com/office/drawing/2014/main" id="{5156D7DA-519C-2043-A6BC-E38E546626A2}"/>
              </a:ext>
            </a:extLst>
          </p:cNvPr>
          <p:cNvSpPr txBox="1"/>
          <p:nvPr/>
        </p:nvSpPr>
        <p:spPr>
          <a:xfrm>
            <a:off x="989999" y="4476382"/>
            <a:ext cx="10170001" cy="369332"/>
          </a:xfrm>
          <a:prstGeom prst="rect">
            <a:avLst/>
          </a:prstGeom>
          <a:noFill/>
        </p:spPr>
        <p:txBody>
          <a:bodyPr wrap="square" lIns="0" tIns="0" rIns="0" bIns="0" rtlCol="0">
            <a:spAutoFit/>
          </a:bodyPr>
          <a:lstStyle/>
          <a:p>
            <a:r>
              <a:rPr lang="en-GB" sz="2400" b="1">
                <a:solidFill>
                  <a:schemeClr val="accent1"/>
                </a:solidFill>
                <a:latin typeface="Century Gothic" panose="020B0502020202020204" pitchFamily="34" charset="0"/>
              </a:rPr>
              <a:t>Glucose + oxygen </a:t>
            </a:r>
            <a:r>
              <a:rPr lang="en-GB" sz="2400" b="1">
                <a:solidFill>
                  <a:schemeClr val="accent1"/>
                </a:solidFill>
                <a:latin typeface="Century Gothic" panose="020B0502020202020204" pitchFamily="34" charset="0"/>
                <a:sym typeface="Wingdings" pitchFamily="2" charset="2"/>
              </a:rPr>
              <a:t> carbon dioxide + water</a:t>
            </a:r>
            <a:endParaRPr lang="en-GB" sz="2400" b="1">
              <a:solidFill>
                <a:schemeClr val="accent1"/>
              </a:solidFill>
              <a:latin typeface="Century Gothic" panose="020B0502020202020204" pitchFamily="34" charset="0"/>
            </a:endParaRPr>
          </a:p>
        </p:txBody>
      </p:sp>
      <p:pic>
        <p:nvPicPr>
          <p:cNvPr id="4" name="Picture 3">
            <a:extLst>
              <a:ext uri="{FF2B5EF4-FFF2-40B4-BE49-F238E27FC236}">
                <a16:creationId xmlns:a16="http://schemas.microsoft.com/office/drawing/2014/main" id="{0142C1AC-2CAC-3548-9EF7-598CDF8C4B9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029722" y="5061871"/>
            <a:ext cx="2021633" cy="2021633"/>
          </a:xfrm>
          <a:prstGeom prst="rect">
            <a:avLst/>
          </a:prstGeom>
        </p:spPr>
      </p:pic>
      <p:sp>
        <p:nvSpPr>
          <p:cNvPr id="11" name="TextBox 10">
            <a:extLst>
              <a:ext uri="{FF2B5EF4-FFF2-40B4-BE49-F238E27FC236}">
                <a16:creationId xmlns:a16="http://schemas.microsoft.com/office/drawing/2014/main" id="{6CBE1EF2-43B1-4E42-9C68-238C2C00F4DC}"/>
              </a:ext>
            </a:extLst>
          </p:cNvPr>
          <p:cNvSpPr txBox="1"/>
          <p:nvPr/>
        </p:nvSpPr>
        <p:spPr>
          <a:xfrm>
            <a:off x="1010999" y="5224596"/>
            <a:ext cx="10170001" cy="738664"/>
          </a:xfrm>
          <a:prstGeom prst="rect">
            <a:avLst/>
          </a:prstGeom>
          <a:noFill/>
        </p:spPr>
        <p:txBody>
          <a:bodyPr wrap="square" lIns="0" tIns="0" rIns="0" bIns="0" rtlCol="0">
            <a:spAutoFit/>
          </a:bodyPr>
          <a:lstStyle/>
          <a:p>
            <a:r>
              <a:rPr lang="en-GB" sz="2400" b="1">
                <a:solidFill>
                  <a:schemeClr val="accent1"/>
                </a:solidFill>
                <a:latin typeface="Century Gothic" panose="020B0502020202020204" pitchFamily="34" charset="0"/>
              </a:rPr>
              <a:t>Energy is released during respiration but it cannot be created or destroyed.</a:t>
            </a:r>
          </a:p>
        </p:txBody>
      </p:sp>
      <p:sp>
        <p:nvSpPr>
          <p:cNvPr id="12" name="TextBox 11">
            <a:extLst>
              <a:ext uri="{FF2B5EF4-FFF2-40B4-BE49-F238E27FC236}">
                <a16:creationId xmlns:a16="http://schemas.microsoft.com/office/drawing/2014/main" id="{F7F755F8-E02D-F742-A92D-DA9AA5941E4E}"/>
              </a:ext>
            </a:extLst>
          </p:cNvPr>
          <p:cNvSpPr txBox="1"/>
          <p:nvPr/>
        </p:nvSpPr>
        <p:spPr>
          <a:xfrm>
            <a:off x="997906" y="6342142"/>
            <a:ext cx="10170001" cy="369332"/>
          </a:xfrm>
          <a:prstGeom prst="rect">
            <a:avLst/>
          </a:prstGeom>
          <a:noFill/>
        </p:spPr>
        <p:txBody>
          <a:bodyPr wrap="square" lIns="0" tIns="0" rIns="0" bIns="0" rtlCol="0">
            <a:spAutoFit/>
          </a:bodyPr>
          <a:lstStyle/>
          <a:p>
            <a:r>
              <a:rPr lang="en-GB" sz="2400" b="1">
                <a:solidFill>
                  <a:schemeClr val="accent1"/>
                </a:solidFill>
                <a:latin typeface="Century Gothic" panose="020B0502020202020204" pitchFamily="34" charset="0"/>
              </a:rPr>
              <a:t>Chloroplasts, cell wall, vacuole</a:t>
            </a:r>
          </a:p>
        </p:txBody>
      </p:sp>
    </p:spTree>
    <p:extLst>
      <p:ext uri="{BB962C8B-B14F-4D97-AF65-F5344CB8AC3E}">
        <p14:creationId xmlns:p14="http://schemas.microsoft.com/office/powerpoint/2010/main" val="2290180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8" grpId="0"/>
      <p:bldP spid="11" grpId="0"/>
      <p:bldP spid="1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US">
                <a:latin typeface="Century Gothic" panose="020B0502020202020204" pitchFamily="34" charset="0"/>
              </a:rPr>
              <a:t>B3.1.2</a:t>
            </a: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8" y="2038596"/>
            <a:ext cx="8841256" cy="494403"/>
          </a:xfrm>
        </p:spPr>
        <p:txBody>
          <a:bodyPr/>
          <a:lstStyle/>
          <a:p>
            <a:r>
              <a:rPr lang="en-US">
                <a:latin typeface="Century Gothic" panose="020B0502020202020204" pitchFamily="34" charset="0"/>
              </a:rPr>
              <a:t>Eukaryotic and Prokaryotic Cells</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fld id="{232BD5A6-70F3-0F45-B0B1-E3CB882C5842}" type="datetime1">
              <a:rPr lang="en-GB" sz="2000" smtClean="0">
                <a:latin typeface="Century Gothic" panose="020B0502020202020204" pitchFamily="34" charset="0"/>
              </a:rPr>
              <a:t>16/10/2024</a:t>
            </a:fld>
            <a:endParaRPr lang="en-US" sz="2000">
              <a:latin typeface="Century Gothic" panose="020B0502020202020204" pitchFamily="34" charset="0"/>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37C0482-D775-A445-BA21-B90A754A2FDB}"/>
              </a:ext>
            </a:extLst>
          </p:cNvPr>
          <p:cNvSpPr txBox="1"/>
          <p:nvPr/>
        </p:nvSpPr>
        <p:spPr>
          <a:xfrm>
            <a:off x="283151" y="4511263"/>
            <a:ext cx="4822165" cy="2646878"/>
          </a:xfrm>
          <a:prstGeom prst="rect">
            <a:avLst/>
          </a:prstGeom>
          <a:noFill/>
        </p:spPr>
        <p:txBody>
          <a:bodyPr wrap="square" rtlCol="0">
            <a:spAutoFit/>
          </a:bodyPr>
          <a:lstStyle/>
          <a:p>
            <a:r>
              <a:rPr lang="en-US">
                <a:latin typeface="Century Gothic" panose="020B0502020202020204" pitchFamily="34" charset="0"/>
              </a:rPr>
              <a:t>B3.1.1 Prior Knowledge Review</a:t>
            </a:r>
          </a:p>
          <a:p>
            <a:pPr marL="342900" indent="-342900">
              <a:buFont typeface="Wingdings" pitchFamily="2" charset="2"/>
              <a:buChar char="Ø"/>
            </a:pPr>
            <a:r>
              <a:rPr lang="en-US" sz="2000" b="1">
                <a:latin typeface="Century Gothic" panose="020B0502020202020204" pitchFamily="34" charset="0"/>
              </a:rPr>
              <a:t>B3.1.2 Eukaryotic and Prokaryotic Cells</a:t>
            </a:r>
          </a:p>
          <a:p>
            <a:r>
              <a:rPr lang="en-US">
                <a:latin typeface="Century Gothic" panose="020B0502020202020204" pitchFamily="34" charset="0"/>
              </a:rPr>
              <a:t>B3.1.3 Aseptic Technique</a:t>
            </a:r>
          </a:p>
          <a:p>
            <a:r>
              <a:rPr lang="en-US">
                <a:latin typeface="Century Gothic" panose="020B0502020202020204" pitchFamily="34" charset="0"/>
              </a:rPr>
              <a:t>B3.1.4 Growth of Bacteria</a:t>
            </a:r>
          </a:p>
          <a:p>
            <a:r>
              <a:rPr lang="en-US">
                <a:latin typeface="Century Gothic" panose="020B0502020202020204" pitchFamily="34" charset="0"/>
              </a:rPr>
              <a:t>B3.1.5 Microscopes</a:t>
            </a:r>
          </a:p>
          <a:p>
            <a:r>
              <a:rPr lang="en-US">
                <a:latin typeface="Century Gothic" panose="020B0502020202020204" pitchFamily="34" charset="0"/>
              </a:rPr>
              <a:t>B3.1.6 Observing Cells</a:t>
            </a:r>
          </a:p>
          <a:p>
            <a:r>
              <a:rPr lang="en-US">
                <a:latin typeface="Century Gothic" panose="020B0502020202020204" pitchFamily="34" charset="0"/>
              </a:rPr>
              <a:t>B3.1.7 Diffusion</a:t>
            </a:r>
          </a:p>
          <a:p>
            <a:endParaRPr lang="en-US">
              <a:latin typeface="Century Gothic" panose="020B0502020202020204" pitchFamily="34" charset="0"/>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8932117" y="1256288"/>
            <a:ext cx="837234" cy="432292"/>
          </a:xfrm>
          <a:prstGeom prst="rect">
            <a:avLst/>
          </a:prstGeom>
        </p:spPr>
      </p:pic>
      <p:pic>
        <p:nvPicPr>
          <p:cNvPr id="10" name="Picture 9">
            <a:extLst>
              <a:ext uri="{FF2B5EF4-FFF2-40B4-BE49-F238E27FC236}">
                <a16:creationId xmlns:a16="http://schemas.microsoft.com/office/drawing/2014/main" id="{4762F971-C492-0A4F-93BC-C458A9C1640C}"/>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10020570" y="4613044"/>
            <a:ext cx="2021633" cy="2021633"/>
          </a:xfrm>
          <a:prstGeom prst="rect">
            <a:avLst/>
          </a:prstGeom>
        </p:spPr>
      </p:pic>
      <p:sp>
        <p:nvSpPr>
          <p:cNvPr id="15" name="TextBox 14">
            <a:extLst>
              <a:ext uri="{FF2B5EF4-FFF2-40B4-BE49-F238E27FC236}">
                <a16:creationId xmlns:a16="http://schemas.microsoft.com/office/drawing/2014/main" id="{E332928A-F819-B044-B9B0-2CCE568A7BBC}"/>
              </a:ext>
            </a:extLst>
          </p:cNvPr>
          <p:cNvSpPr txBox="1"/>
          <p:nvPr/>
        </p:nvSpPr>
        <p:spPr>
          <a:xfrm>
            <a:off x="5105316" y="4526652"/>
            <a:ext cx="5116229" cy="2308324"/>
          </a:xfrm>
          <a:prstGeom prst="rect">
            <a:avLst/>
          </a:prstGeom>
          <a:noFill/>
        </p:spPr>
        <p:txBody>
          <a:bodyPr wrap="square" rtlCol="0">
            <a:spAutoFit/>
          </a:bodyPr>
          <a:lstStyle/>
          <a:p>
            <a:r>
              <a:rPr lang="en-US">
                <a:latin typeface="Century Gothic" panose="020B0502020202020204" pitchFamily="34" charset="0"/>
              </a:rPr>
              <a:t>B3.1.8 Diffusion in Living Things</a:t>
            </a:r>
          </a:p>
          <a:p>
            <a:r>
              <a:rPr lang="en-US">
                <a:latin typeface="Century Gothic" panose="020B0502020202020204" pitchFamily="34" charset="0"/>
              </a:rPr>
              <a:t>B3.1.9 Osmosis</a:t>
            </a:r>
          </a:p>
          <a:p>
            <a:r>
              <a:rPr lang="en-US">
                <a:latin typeface="Century Gothic" panose="020B0502020202020204" pitchFamily="34" charset="0"/>
              </a:rPr>
              <a:t>B3.1.10 Osmosis Investigation</a:t>
            </a:r>
          </a:p>
          <a:p>
            <a:r>
              <a:rPr lang="en-US">
                <a:latin typeface="Century Gothic" panose="020B0502020202020204" pitchFamily="34" charset="0"/>
              </a:rPr>
              <a:t>B3.1.11 Active Transport</a:t>
            </a:r>
          </a:p>
          <a:p>
            <a:r>
              <a:rPr lang="en-US">
                <a:latin typeface="Century Gothic" panose="020B0502020202020204" pitchFamily="34" charset="0"/>
              </a:rPr>
              <a:t>B3.1.12 Cell Division</a:t>
            </a:r>
          </a:p>
          <a:p>
            <a:r>
              <a:rPr lang="en-US">
                <a:latin typeface="Century Gothic" panose="020B0502020202020204" pitchFamily="34" charset="0"/>
              </a:rPr>
              <a:t>B3.1.13 Cancer</a:t>
            </a:r>
          </a:p>
          <a:p>
            <a:r>
              <a:rPr lang="en-US">
                <a:latin typeface="Century Gothic" panose="020B0502020202020204" pitchFamily="34" charset="0"/>
              </a:rPr>
              <a:t>B3.1.14 Stem Cells</a:t>
            </a:r>
          </a:p>
          <a:p>
            <a:endParaRPr lang="en-US">
              <a:latin typeface="Century Gothic" panose="020B0502020202020204" pitchFamily="34" charset="0"/>
            </a:endParaRPr>
          </a:p>
        </p:txBody>
      </p:sp>
      <p:pic>
        <p:nvPicPr>
          <p:cNvPr id="5" name="Picture 4">
            <a:extLst>
              <a:ext uri="{FF2B5EF4-FFF2-40B4-BE49-F238E27FC236}">
                <a16:creationId xmlns:a16="http://schemas.microsoft.com/office/drawing/2014/main" id="{9B1FF0AA-BA3D-4843-9191-5E984A736F3E}"/>
              </a:ext>
            </a:extLst>
          </p:cNvPr>
          <p:cNvPicPr>
            <a:picLocks noChangeAspect="1"/>
          </p:cNvPicPr>
          <p:nvPr/>
        </p:nvPicPr>
        <p:blipFill>
          <a:blip r:embed="rId5"/>
          <a:stretch>
            <a:fillRect/>
          </a:stretch>
        </p:blipFill>
        <p:spPr>
          <a:xfrm>
            <a:off x="8537053" y="709623"/>
            <a:ext cx="3654947" cy="3945468"/>
          </a:xfrm>
          <a:prstGeom prst="rect">
            <a:avLst/>
          </a:prstGeom>
        </p:spPr>
      </p:pic>
    </p:spTree>
    <p:extLst>
      <p:ext uri="{BB962C8B-B14F-4D97-AF65-F5344CB8AC3E}">
        <p14:creationId xmlns:p14="http://schemas.microsoft.com/office/powerpoint/2010/main" val="4043307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1938992"/>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a:latin typeface="Century Gothic" panose="020B0502020202020204" pitchFamily="34" charset="0"/>
              </a:rPr>
              <a:t>State examples of eukaryotic and prokaryotic cells</a:t>
            </a:r>
          </a:p>
          <a:p>
            <a:pPr marL="342900" indent="-342900">
              <a:buFont typeface="Arial" panose="020B0604020202020204" pitchFamily="34" charset="0"/>
              <a:buChar char="•"/>
            </a:pPr>
            <a:endParaRPr lang="en-US" sz="2400">
              <a:latin typeface="Century Gothic" panose="020B0502020202020204" pitchFamily="34" charset="0"/>
            </a:endParaRPr>
          </a:p>
          <a:p>
            <a:pPr marL="342900" indent="-342900">
              <a:buFont typeface="Arial" panose="020B0604020202020204" pitchFamily="34" charset="0"/>
              <a:buChar char="•"/>
            </a:pPr>
            <a:r>
              <a:rPr lang="en-US" sz="2400">
                <a:latin typeface="Century Gothic" panose="020B0502020202020204" pitchFamily="34" charset="0"/>
              </a:rPr>
              <a:t>Describe the differences between eukaryotic and prokaryotic cells</a:t>
            </a:r>
          </a:p>
          <a:p>
            <a:pPr marL="342900" indent="-342900">
              <a:buFont typeface="Arial" panose="020B0604020202020204" pitchFamily="34" charset="0"/>
              <a:buChar char="•"/>
            </a:pPr>
            <a:endParaRPr lang="en-US" sz="2400">
              <a:latin typeface="Century Gothic" panose="020B0502020202020204" pitchFamily="34" charset="0"/>
            </a:endParaRPr>
          </a:p>
          <a:p>
            <a:pPr marL="342900" indent="-342900">
              <a:buFont typeface="Arial" panose="020B0604020202020204" pitchFamily="34" charset="0"/>
              <a:buChar char="•"/>
            </a:pPr>
            <a:r>
              <a:rPr lang="en-US" sz="2400">
                <a:latin typeface="Century Gothic" panose="020B0502020202020204" pitchFamily="34" charset="0"/>
              </a:rPr>
              <a:t>Explain why prokaryotic cells do not contain mitochondria</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2608162"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tx1"/>
                </a:solidFill>
                <a:latin typeface="Century Gothic" panose="020B0502020202020204" pitchFamily="34" charset="0"/>
              </a:rPr>
              <a:t>plasmid</a:t>
            </a:r>
          </a:p>
        </p:txBody>
      </p:sp>
      <p:sp>
        <p:nvSpPr>
          <p:cNvPr id="11" name="Rectangle 10">
            <a:extLst>
              <a:ext uri="{FF2B5EF4-FFF2-40B4-BE49-F238E27FC236}">
                <a16:creationId xmlns:a16="http://schemas.microsoft.com/office/drawing/2014/main" id="{83040831-9F4D-D845-953A-5CB308BE41E2}"/>
              </a:ext>
            </a:extLst>
          </p:cNvPr>
          <p:cNvSpPr/>
          <p:nvPr/>
        </p:nvSpPr>
        <p:spPr>
          <a:xfrm>
            <a:off x="4699045" y="5755170"/>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tx1"/>
                </a:solidFill>
                <a:latin typeface="Century Gothic" panose="020B0502020202020204" pitchFamily="34" charset="0"/>
              </a:rPr>
              <a:t>organelle</a:t>
            </a:r>
          </a:p>
        </p:txBody>
      </p:sp>
      <p:sp>
        <p:nvSpPr>
          <p:cNvPr id="12" name="Rectangle 11">
            <a:extLst>
              <a:ext uri="{FF2B5EF4-FFF2-40B4-BE49-F238E27FC236}">
                <a16:creationId xmlns:a16="http://schemas.microsoft.com/office/drawing/2014/main" id="{633A7E8A-4743-B64C-86DF-5A02881745D1}"/>
              </a:ext>
            </a:extLst>
          </p:cNvPr>
          <p:cNvSpPr/>
          <p:nvPr/>
        </p:nvSpPr>
        <p:spPr>
          <a:xfrm>
            <a:off x="7114331" y="5761436"/>
            <a:ext cx="250746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tx1"/>
                </a:solidFill>
                <a:latin typeface="Century Gothic" panose="020B0502020202020204" pitchFamily="34" charset="0"/>
              </a:rPr>
              <a:t>mitochondria</a:t>
            </a:r>
          </a:p>
        </p:txBody>
      </p:sp>
      <p:sp>
        <p:nvSpPr>
          <p:cNvPr id="13" name="Rectangle 12">
            <a:extLst>
              <a:ext uri="{FF2B5EF4-FFF2-40B4-BE49-F238E27FC236}">
                <a16:creationId xmlns:a16="http://schemas.microsoft.com/office/drawing/2014/main" id="{3E876D59-91E6-364D-B1C6-8965DED5E5DB}"/>
              </a:ext>
            </a:extLst>
          </p:cNvPr>
          <p:cNvSpPr/>
          <p:nvPr/>
        </p:nvSpPr>
        <p:spPr>
          <a:xfrm>
            <a:off x="6839016" y="4891802"/>
            <a:ext cx="1865146"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tx1"/>
                </a:solidFill>
                <a:latin typeface="Century Gothic" panose="020B0502020202020204" pitchFamily="34" charset="0"/>
              </a:rPr>
              <a:t>nucleus</a:t>
            </a:r>
          </a:p>
        </p:txBody>
      </p:sp>
      <p:sp>
        <p:nvSpPr>
          <p:cNvPr id="14" name="Rectangle 13">
            <a:extLst>
              <a:ext uri="{FF2B5EF4-FFF2-40B4-BE49-F238E27FC236}">
                <a16:creationId xmlns:a16="http://schemas.microsoft.com/office/drawing/2014/main" id="{A2C825F2-5973-4048-9A5C-E0A4E794080E}"/>
              </a:ext>
            </a:extLst>
          </p:cNvPr>
          <p:cNvSpPr/>
          <p:nvPr/>
        </p:nvSpPr>
        <p:spPr>
          <a:xfrm>
            <a:off x="4378109" y="4897279"/>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tx1"/>
                </a:solidFill>
                <a:latin typeface="Century Gothic" panose="020B0502020202020204" pitchFamily="34" charset="0"/>
              </a:rPr>
              <a:t>prokaryotic</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3"/>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tx1"/>
                </a:solidFill>
                <a:latin typeface="Century Gothic" panose="020B0502020202020204" pitchFamily="34" charset="0"/>
              </a:rPr>
              <a:t>eukaryotic</a:t>
            </a:r>
          </a:p>
        </p:txBody>
      </p:sp>
      <p:sp>
        <p:nvSpPr>
          <p:cNvPr id="16" name="Rectangle 15">
            <a:extLst>
              <a:ext uri="{FF2B5EF4-FFF2-40B4-BE49-F238E27FC236}">
                <a16:creationId xmlns:a16="http://schemas.microsoft.com/office/drawing/2014/main" id="{37B65C59-FAB5-42A7-9073-F6CA0035A05E}"/>
              </a:ext>
            </a:extLst>
          </p:cNvPr>
          <p:cNvSpPr/>
          <p:nvPr/>
        </p:nvSpPr>
        <p:spPr>
          <a:xfrm>
            <a:off x="8860085" y="4899108"/>
            <a:ext cx="250746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tx1"/>
                </a:solidFill>
                <a:latin typeface="Century Gothic" panose="020B0502020202020204" pitchFamily="34" charset="0"/>
              </a:rPr>
              <a:t>ribosomes</a:t>
            </a:r>
          </a:p>
        </p:txBody>
      </p:sp>
      <p:sp>
        <p:nvSpPr>
          <p:cNvPr id="17" name="Rectangle 16">
            <a:extLst>
              <a:ext uri="{FF2B5EF4-FFF2-40B4-BE49-F238E27FC236}">
                <a16:creationId xmlns:a16="http://schemas.microsoft.com/office/drawing/2014/main" id="{4B95564E-F533-4F3A-8E02-A9072D8546E7}"/>
              </a:ext>
            </a:extLst>
          </p:cNvPr>
          <p:cNvSpPr/>
          <p:nvPr/>
        </p:nvSpPr>
        <p:spPr>
          <a:xfrm>
            <a:off x="9732097" y="5755170"/>
            <a:ext cx="1743211"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a:solidFill>
                  <a:schemeClr val="tx1"/>
                </a:solidFill>
                <a:latin typeface="Century Gothic" panose="020B0502020202020204" pitchFamily="34" charset="0"/>
              </a:rPr>
              <a:t>flagella</a:t>
            </a:r>
          </a:p>
        </p:txBody>
      </p:sp>
    </p:spTree>
    <p:extLst>
      <p:ext uri="{BB962C8B-B14F-4D97-AF65-F5344CB8AC3E}">
        <p14:creationId xmlns:p14="http://schemas.microsoft.com/office/powerpoint/2010/main" val="19666939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a:solidFill>
                  <a:schemeClr val="dk1"/>
                </a:solidFill>
                <a:latin typeface="Century Gothic"/>
                <a:ea typeface="Century Gothic"/>
                <a:cs typeface="Century Gothic"/>
                <a:sym typeface="Century Gothic"/>
              </a:rPr>
              <a:t>The </a:t>
            </a:r>
            <a:r>
              <a:rPr lang="en-GB" sz="2400" b="1" i="0" u="none" strike="noStrike" cap="none">
                <a:solidFill>
                  <a:schemeClr val="dk1"/>
                </a:solidFill>
                <a:latin typeface="Century Gothic"/>
                <a:ea typeface="Century Gothic"/>
                <a:cs typeface="Century Gothic"/>
                <a:sym typeface="Century Gothic"/>
              </a:rPr>
              <a:t>fix-it</a:t>
            </a:r>
            <a:r>
              <a:rPr lang="en-GB" sz="2400" b="0" i="0" u="none" strike="noStrike" cap="none">
                <a:solidFill>
                  <a:schemeClr val="dk1"/>
                </a:solidFill>
                <a:latin typeface="Century Gothic"/>
                <a:ea typeface="Century Gothic"/>
                <a:cs typeface="Century Gothic"/>
                <a:sym typeface="Century Gothic"/>
              </a:rPr>
              <a:t> is an opportunity to respond to gaps in knowledge, especially those identified by th</a:t>
            </a:r>
            <a:r>
              <a:rPr lang="en-GB" sz="240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a:solidFill>
                  <a:schemeClr val="dk1"/>
                </a:solidFill>
                <a:latin typeface="Century Gothic"/>
                <a:ea typeface="Arial"/>
                <a:cs typeface="Arial"/>
                <a:sym typeface="Century Gothic"/>
              </a:rPr>
              <a:t>reteach</a:t>
            </a:r>
            <a:r>
              <a:rPr lang="en-GB" sz="2400">
                <a:solidFill>
                  <a:schemeClr val="dk1"/>
                </a:solidFill>
                <a:latin typeface="Century Gothic"/>
                <a:ea typeface="Arial"/>
                <a:cs typeface="Arial"/>
                <a:sym typeface="Century Gothic"/>
              </a:rPr>
              <a:t>, </a:t>
            </a:r>
            <a:r>
              <a:rPr lang="en-GB" sz="2400" b="1" i="0" u="none" strike="noStrike" cap="none">
                <a:solidFill>
                  <a:schemeClr val="dk1"/>
                </a:solidFill>
                <a:latin typeface="Century Gothic"/>
                <a:ea typeface="Arial"/>
                <a:cs typeface="Arial"/>
                <a:sym typeface="Century Gothic"/>
              </a:rPr>
              <a:t>explanation, de</a:t>
            </a:r>
            <a:r>
              <a:rPr lang="en-GB" sz="2400" b="1">
                <a:solidFill>
                  <a:schemeClr val="dk1"/>
                </a:solidFill>
                <a:latin typeface="Century Gothic"/>
                <a:ea typeface="Arial"/>
                <a:cs typeface="Arial"/>
                <a:sym typeface="Century Gothic"/>
              </a:rPr>
              <a:t>monstration</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modelling</a:t>
            </a:r>
            <a:r>
              <a:rPr lang="en-GB" sz="2400">
                <a:solidFill>
                  <a:schemeClr val="dk1"/>
                </a:solidFill>
                <a:latin typeface="Century Gothic"/>
                <a:ea typeface="Arial"/>
                <a:cs typeface="Arial"/>
                <a:sym typeface="Century Gothic"/>
              </a:rPr>
              <a:t> </a:t>
            </a:r>
            <a:r>
              <a:rPr lang="en-GB" sz="2400" b="0" i="0" u="none" strike="noStrike" cap="none">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practise</a:t>
            </a:r>
            <a:r>
              <a:rPr lang="en-GB" sz="240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redrafting</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improving</a:t>
            </a:r>
            <a:r>
              <a:rPr lang="en-GB" sz="240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4" name="Picture 3" descr="Graphical user interface, text, application, letter&#10;&#10;Description automatically generated">
            <a:extLst>
              <a:ext uri="{FF2B5EF4-FFF2-40B4-BE49-F238E27FC236}">
                <a16:creationId xmlns:a16="http://schemas.microsoft.com/office/drawing/2014/main" id="{D5CF7395-EDAA-424A-936B-F079F8D8EEB1}"/>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7145090" y="4301835"/>
            <a:ext cx="4256766" cy="2382627"/>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232993" y="2997738"/>
            <a:ext cx="11992169" cy="3693319"/>
          </a:xfrm>
          <a:prstGeom prst="rect">
            <a:avLst/>
          </a:prstGeom>
          <a:noFill/>
        </p:spPr>
        <p:txBody>
          <a:bodyPr wrap="square" lIns="0" tIns="0" rIns="0" bIns="0" rtlCol="0" anchor="t">
            <a:spAutoFit/>
          </a:bodyPr>
          <a:lstStyle/>
          <a:p>
            <a:r>
              <a:rPr lang="en-GB" sz="2400">
                <a:latin typeface="Century Gothic" panose="020B0502020202020204" pitchFamily="34" charset="0"/>
              </a:rPr>
              <a:t>An </a:t>
            </a:r>
            <a:r>
              <a:rPr lang="en-GB" sz="2400" b="1">
                <a:latin typeface="Century Gothic" panose="020B0502020202020204" pitchFamily="34" charset="0"/>
              </a:rPr>
              <a:t>organelle</a:t>
            </a:r>
            <a:r>
              <a:rPr lang="en-GB" sz="2400">
                <a:latin typeface="Century Gothic" panose="020B0502020202020204" pitchFamily="34" charset="0"/>
              </a:rPr>
              <a:t> is a part of a cell that carries out a specific function.</a:t>
            </a:r>
          </a:p>
          <a:p>
            <a:endParaRPr lang="en-GB" sz="2400">
              <a:latin typeface="Century Gothic" panose="020B0502020202020204" pitchFamily="34" charset="0"/>
            </a:endParaRPr>
          </a:p>
          <a:p>
            <a:r>
              <a:rPr lang="en-GB" sz="2400">
                <a:latin typeface="Century Gothic" panose="020B0502020202020204" pitchFamily="34" charset="0"/>
              </a:rPr>
              <a:t>The organelles in eukaryotic cells are contained within membranes.</a:t>
            </a:r>
          </a:p>
          <a:p>
            <a:endParaRPr lang="en-GB" sz="2400">
              <a:latin typeface="Century Gothic" panose="020B0502020202020204" pitchFamily="34" charset="0"/>
            </a:endParaRPr>
          </a:p>
          <a:p>
            <a:r>
              <a:rPr lang="en-GB" sz="2400">
                <a:latin typeface="Century Gothic" panose="020B0502020202020204" pitchFamily="34" charset="0"/>
              </a:rPr>
              <a:t>Eukaryotic cells usually contain </a:t>
            </a:r>
            <a:r>
              <a:rPr lang="en-GB" sz="2400" b="1">
                <a:latin typeface="Century Gothic" panose="020B0502020202020204" pitchFamily="34" charset="0"/>
              </a:rPr>
              <a:t>mitochondria</a:t>
            </a:r>
            <a:r>
              <a:rPr lang="en-GB" sz="2400">
                <a:latin typeface="Century Gothic" panose="020B0502020202020204" pitchFamily="34" charset="0"/>
              </a:rPr>
              <a:t> to release energy for the cell through aerobic respiration.</a:t>
            </a:r>
          </a:p>
          <a:p>
            <a:endParaRPr lang="en-GB" sz="2400">
              <a:latin typeface="Century Gothic" panose="020B0502020202020204" pitchFamily="34" charset="0"/>
            </a:endParaRPr>
          </a:p>
          <a:p>
            <a:r>
              <a:rPr lang="en-GB" sz="2400">
                <a:latin typeface="Century Gothic"/>
              </a:rPr>
              <a:t>Eukaryotic cells also contain </a:t>
            </a:r>
            <a:r>
              <a:rPr lang="en-GB" sz="2400" b="1">
                <a:latin typeface="Century Gothic"/>
              </a:rPr>
              <a:t>ribosomes</a:t>
            </a:r>
            <a:r>
              <a:rPr lang="en-GB" sz="2400">
                <a:latin typeface="Century Gothic"/>
              </a:rPr>
              <a:t> which are the site of protein synthesis. </a:t>
            </a:r>
            <a:endParaRPr lang="en-GB" sz="2400">
              <a:latin typeface="Century Gothic" panose="020B0502020202020204" pitchFamily="34" charset="0"/>
            </a:endParaRPr>
          </a:p>
          <a:p>
            <a:endParaRPr lang="en-GB" sz="2400">
              <a:latin typeface="Century Gothic" panose="020B0502020202020204" pitchFamily="34" charset="0"/>
            </a:endParaRPr>
          </a:p>
          <a:p>
            <a:r>
              <a:rPr lang="en-GB" sz="2400">
                <a:latin typeface="Century Gothic"/>
              </a:rPr>
              <a:t>Eukaryotic cells are typically between </a:t>
            </a:r>
            <a:r>
              <a:rPr lang="en-GB" sz="2400" b="1">
                <a:latin typeface="Century Gothic"/>
              </a:rPr>
              <a:t>10-100 </a:t>
            </a:r>
            <a:r>
              <a:rPr lang="el-GR" sz="2400" b="1">
                <a:latin typeface="Century Gothic"/>
                <a:cs typeface="Times New Roman"/>
              </a:rPr>
              <a:t>μ</a:t>
            </a:r>
            <a:r>
              <a:rPr lang="en-GB" sz="2400" b="1">
                <a:latin typeface="Century Gothic"/>
              </a:rPr>
              <a:t>m</a:t>
            </a:r>
            <a:r>
              <a:rPr lang="en-GB" sz="2400">
                <a:latin typeface="Century Gothic"/>
              </a:rPr>
              <a:t> in size.</a:t>
            </a:r>
          </a:p>
        </p:txBody>
      </p:sp>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a:xfrm>
            <a:off x="276271" y="-101956"/>
            <a:ext cx="10620000" cy="720000"/>
          </a:xfrm>
        </p:spPr>
        <p:txBody>
          <a:bodyPr>
            <a:normAutofit/>
          </a:bodyPr>
          <a:lstStyle/>
          <a:p>
            <a:r>
              <a:rPr lang="en-GB">
                <a:latin typeface="Century Gothic" panose="020B0502020202020204" pitchFamily="34" charset="0"/>
              </a:rPr>
              <a:t>Eukaryotic Cells </a:t>
            </a:r>
          </a:p>
        </p:txBody>
      </p:sp>
      <p:sp>
        <p:nvSpPr>
          <p:cNvPr id="21" name="TextBox 20">
            <a:extLst>
              <a:ext uri="{FF2B5EF4-FFF2-40B4-BE49-F238E27FC236}">
                <a16:creationId xmlns:a16="http://schemas.microsoft.com/office/drawing/2014/main" id="{43E3846C-229F-3841-8E97-9C15D333A0D9}"/>
              </a:ext>
            </a:extLst>
          </p:cNvPr>
          <p:cNvSpPr txBox="1"/>
          <p:nvPr/>
        </p:nvSpPr>
        <p:spPr>
          <a:xfrm>
            <a:off x="255505" y="349778"/>
            <a:ext cx="6961536" cy="2585323"/>
          </a:xfrm>
          <a:prstGeom prst="rect">
            <a:avLst/>
          </a:prstGeom>
          <a:noFill/>
        </p:spPr>
        <p:txBody>
          <a:bodyPr wrap="square" lIns="0" tIns="0" rIns="0" bIns="0" rtlCol="0">
            <a:spAutoFit/>
          </a:bodyPr>
          <a:lstStyle/>
          <a:p>
            <a:endParaRPr lang="en-GB" sz="2400">
              <a:latin typeface="Century Gothic" panose="020B0502020202020204" pitchFamily="34" charset="0"/>
            </a:endParaRPr>
          </a:p>
          <a:p>
            <a:r>
              <a:rPr lang="en-GB" sz="2400">
                <a:latin typeface="Century Gothic" panose="020B0502020202020204" pitchFamily="34" charset="0"/>
              </a:rPr>
              <a:t>There are two types of cell – eukaryotic and prokaryotic.</a:t>
            </a:r>
          </a:p>
          <a:p>
            <a:endParaRPr lang="en-GB" sz="2400">
              <a:latin typeface="Century Gothic" panose="020B0502020202020204" pitchFamily="34" charset="0"/>
            </a:endParaRPr>
          </a:p>
          <a:p>
            <a:endParaRPr lang="en-GB" sz="2400">
              <a:latin typeface="Century Gothic" panose="020B0502020202020204" pitchFamily="34" charset="0"/>
            </a:endParaRPr>
          </a:p>
          <a:p>
            <a:endParaRPr lang="en-GB" sz="2400">
              <a:latin typeface="Century Gothic" panose="020B0502020202020204" pitchFamily="34" charset="0"/>
            </a:endParaRPr>
          </a:p>
          <a:p>
            <a:r>
              <a:rPr lang="en-GB" sz="2400" b="1">
                <a:latin typeface="Century Gothic" panose="020B0502020202020204" pitchFamily="34" charset="0"/>
              </a:rPr>
              <a:t>Plant</a:t>
            </a:r>
            <a:r>
              <a:rPr lang="en-GB" sz="2400">
                <a:latin typeface="Century Gothic" panose="020B0502020202020204" pitchFamily="34" charset="0"/>
              </a:rPr>
              <a:t> and </a:t>
            </a:r>
            <a:r>
              <a:rPr lang="en-GB" sz="2400" b="1">
                <a:latin typeface="Century Gothic" panose="020B0502020202020204" pitchFamily="34" charset="0"/>
              </a:rPr>
              <a:t>animal</a:t>
            </a:r>
            <a:r>
              <a:rPr lang="en-GB" sz="2400">
                <a:latin typeface="Century Gothic" panose="020B0502020202020204" pitchFamily="34" charset="0"/>
              </a:rPr>
              <a:t> cells are eukaryotic.</a:t>
            </a:r>
          </a:p>
        </p:txBody>
      </p:sp>
      <p:grpSp>
        <p:nvGrpSpPr>
          <p:cNvPr id="4" name="Group 3">
            <a:extLst>
              <a:ext uri="{FF2B5EF4-FFF2-40B4-BE49-F238E27FC236}">
                <a16:creationId xmlns:a16="http://schemas.microsoft.com/office/drawing/2014/main" id="{2E0EFA22-BD41-42FA-AE18-DD819D5827E5}"/>
              </a:ext>
            </a:extLst>
          </p:cNvPr>
          <p:cNvGrpSpPr/>
          <p:nvPr/>
        </p:nvGrpSpPr>
        <p:grpSpPr>
          <a:xfrm>
            <a:off x="7070072" y="461957"/>
            <a:ext cx="4207528" cy="2473144"/>
            <a:chOff x="7070072" y="426869"/>
            <a:chExt cx="4207528" cy="2473144"/>
          </a:xfrm>
        </p:grpSpPr>
        <p:grpSp>
          <p:nvGrpSpPr>
            <p:cNvPr id="6" name="Group 5">
              <a:extLst>
                <a:ext uri="{FF2B5EF4-FFF2-40B4-BE49-F238E27FC236}">
                  <a16:creationId xmlns:a16="http://schemas.microsoft.com/office/drawing/2014/main" id="{EF4A8349-1272-44A6-AC38-0805838B10D5}"/>
                </a:ext>
              </a:extLst>
            </p:cNvPr>
            <p:cNvGrpSpPr/>
            <p:nvPr/>
          </p:nvGrpSpPr>
          <p:grpSpPr>
            <a:xfrm>
              <a:off x="7070072" y="426869"/>
              <a:ext cx="4207528" cy="2473144"/>
              <a:chOff x="6708211" y="600066"/>
              <a:chExt cx="4207528" cy="2473144"/>
            </a:xfrm>
          </p:grpSpPr>
          <p:grpSp>
            <p:nvGrpSpPr>
              <p:cNvPr id="8" name="Group 7">
                <a:extLst>
                  <a:ext uri="{FF2B5EF4-FFF2-40B4-BE49-F238E27FC236}">
                    <a16:creationId xmlns:a16="http://schemas.microsoft.com/office/drawing/2014/main" id="{B09FAD89-E2C7-4E9A-A4D1-89F8FF098F37}"/>
                  </a:ext>
                </a:extLst>
              </p:cNvPr>
              <p:cNvGrpSpPr/>
              <p:nvPr/>
            </p:nvGrpSpPr>
            <p:grpSpPr>
              <a:xfrm>
                <a:off x="6708211" y="600066"/>
                <a:ext cx="4207528" cy="2473144"/>
                <a:chOff x="6708211" y="600066"/>
                <a:chExt cx="4207528" cy="2473144"/>
              </a:xfrm>
            </p:grpSpPr>
            <p:grpSp>
              <p:nvGrpSpPr>
                <p:cNvPr id="27" name="Group 26">
                  <a:extLst>
                    <a:ext uri="{FF2B5EF4-FFF2-40B4-BE49-F238E27FC236}">
                      <a16:creationId xmlns:a16="http://schemas.microsoft.com/office/drawing/2014/main" id="{A15D700B-3278-44BA-8A46-7BB8B952EFE4}"/>
                    </a:ext>
                  </a:extLst>
                </p:cNvPr>
                <p:cNvGrpSpPr/>
                <p:nvPr/>
              </p:nvGrpSpPr>
              <p:grpSpPr>
                <a:xfrm>
                  <a:off x="9185072" y="600066"/>
                  <a:ext cx="1730667" cy="2473144"/>
                  <a:chOff x="0" y="0"/>
                  <a:chExt cx="1028700" cy="1470283"/>
                </a:xfrm>
              </p:grpSpPr>
              <p:grpSp>
                <p:nvGrpSpPr>
                  <p:cNvPr id="40" name="Group 39">
                    <a:extLst>
                      <a:ext uri="{FF2B5EF4-FFF2-40B4-BE49-F238E27FC236}">
                        <a16:creationId xmlns:a16="http://schemas.microsoft.com/office/drawing/2014/main" id="{19A2E4E6-EA06-49B3-A68C-97FDA1FD4EC1}"/>
                      </a:ext>
                    </a:extLst>
                  </p:cNvPr>
                  <p:cNvGrpSpPr/>
                  <p:nvPr/>
                </p:nvGrpSpPr>
                <p:grpSpPr>
                  <a:xfrm>
                    <a:off x="0" y="0"/>
                    <a:ext cx="1028700" cy="1470283"/>
                    <a:chOff x="0" y="0"/>
                    <a:chExt cx="1028700" cy="1470283"/>
                  </a:xfrm>
                  <a:noFill/>
                </p:grpSpPr>
                <p:sp>
                  <p:nvSpPr>
                    <p:cNvPr id="43" name="Freeform: Shape 42">
                      <a:extLst>
                        <a:ext uri="{FF2B5EF4-FFF2-40B4-BE49-F238E27FC236}">
                          <a16:creationId xmlns:a16="http://schemas.microsoft.com/office/drawing/2014/main" id="{E6F68BED-5123-4820-AB8F-249AE3E4D8D0}"/>
                        </a:ext>
                      </a:extLst>
                    </p:cNvPr>
                    <p:cNvSpPr/>
                    <p:nvPr/>
                  </p:nvSpPr>
                  <p:spPr>
                    <a:xfrm>
                      <a:off x="0" y="1967"/>
                      <a:ext cx="1028700" cy="1468316"/>
                    </a:xfrm>
                    <a:custGeom>
                      <a:avLst/>
                      <a:gdLst>
                        <a:gd name="connsiteX0" fmla="*/ 410960 w 1110437"/>
                        <a:gd name="connsiteY0" fmla="*/ 0 h 1531815"/>
                        <a:gd name="connsiteX1" fmla="*/ 387513 w 1110437"/>
                        <a:gd name="connsiteY1" fmla="*/ 11723 h 1531815"/>
                        <a:gd name="connsiteX2" fmla="*/ 364067 w 1110437"/>
                        <a:gd name="connsiteY2" fmla="*/ 19538 h 1531815"/>
                        <a:gd name="connsiteX3" fmla="*/ 352344 w 1110437"/>
                        <a:gd name="connsiteY3" fmla="*/ 23446 h 1531815"/>
                        <a:gd name="connsiteX4" fmla="*/ 317175 w 1110437"/>
                        <a:gd name="connsiteY4" fmla="*/ 42984 h 1531815"/>
                        <a:gd name="connsiteX5" fmla="*/ 297637 w 1110437"/>
                        <a:gd name="connsiteY5" fmla="*/ 54707 h 1531815"/>
                        <a:gd name="connsiteX6" fmla="*/ 274190 w 1110437"/>
                        <a:gd name="connsiteY6" fmla="*/ 70338 h 1531815"/>
                        <a:gd name="connsiteX7" fmla="*/ 266375 w 1110437"/>
                        <a:gd name="connsiteY7" fmla="*/ 82061 h 1531815"/>
                        <a:gd name="connsiteX8" fmla="*/ 258560 w 1110437"/>
                        <a:gd name="connsiteY8" fmla="*/ 89877 h 1531815"/>
                        <a:gd name="connsiteX9" fmla="*/ 250744 w 1110437"/>
                        <a:gd name="connsiteY9" fmla="*/ 113323 h 1531815"/>
                        <a:gd name="connsiteX10" fmla="*/ 242929 w 1110437"/>
                        <a:gd name="connsiteY10" fmla="*/ 125046 h 1531815"/>
                        <a:gd name="connsiteX11" fmla="*/ 239021 w 1110437"/>
                        <a:gd name="connsiteY11" fmla="*/ 136769 h 1531815"/>
                        <a:gd name="connsiteX12" fmla="*/ 227298 w 1110437"/>
                        <a:gd name="connsiteY12" fmla="*/ 144584 h 1531815"/>
                        <a:gd name="connsiteX13" fmla="*/ 219483 w 1110437"/>
                        <a:gd name="connsiteY13" fmla="*/ 156307 h 1531815"/>
                        <a:gd name="connsiteX14" fmla="*/ 211667 w 1110437"/>
                        <a:gd name="connsiteY14" fmla="*/ 164123 h 1531815"/>
                        <a:gd name="connsiteX15" fmla="*/ 207760 w 1110437"/>
                        <a:gd name="connsiteY15" fmla="*/ 175846 h 1531815"/>
                        <a:gd name="connsiteX16" fmla="*/ 192129 w 1110437"/>
                        <a:gd name="connsiteY16" fmla="*/ 191477 h 1531815"/>
                        <a:gd name="connsiteX17" fmla="*/ 176498 w 1110437"/>
                        <a:gd name="connsiteY17" fmla="*/ 214923 h 1531815"/>
                        <a:gd name="connsiteX18" fmla="*/ 168683 w 1110437"/>
                        <a:gd name="connsiteY18" fmla="*/ 226646 h 1531815"/>
                        <a:gd name="connsiteX19" fmla="*/ 160867 w 1110437"/>
                        <a:gd name="connsiteY19" fmla="*/ 250092 h 1531815"/>
                        <a:gd name="connsiteX20" fmla="*/ 145237 w 1110437"/>
                        <a:gd name="connsiteY20" fmla="*/ 273538 h 1531815"/>
                        <a:gd name="connsiteX21" fmla="*/ 137421 w 1110437"/>
                        <a:gd name="connsiteY21" fmla="*/ 285261 h 1531815"/>
                        <a:gd name="connsiteX22" fmla="*/ 121790 w 1110437"/>
                        <a:gd name="connsiteY22" fmla="*/ 316523 h 1531815"/>
                        <a:gd name="connsiteX23" fmla="*/ 110067 w 1110437"/>
                        <a:gd name="connsiteY23" fmla="*/ 336061 h 1531815"/>
                        <a:gd name="connsiteX24" fmla="*/ 98344 w 1110437"/>
                        <a:gd name="connsiteY24" fmla="*/ 355600 h 1531815"/>
                        <a:gd name="connsiteX25" fmla="*/ 94437 w 1110437"/>
                        <a:gd name="connsiteY25" fmla="*/ 367323 h 1531815"/>
                        <a:gd name="connsiteX26" fmla="*/ 78806 w 1110437"/>
                        <a:gd name="connsiteY26" fmla="*/ 390769 h 1531815"/>
                        <a:gd name="connsiteX27" fmla="*/ 67083 w 1110437"/>
                        <a:gd name="connsiteY27" fmla="*/ 414215 h 1531815"/>
                        <a:gd name="connsiteX28" fmla="*/ 59267 w 1110437"/>
                        <a:gd name="connsiteY28" fmla="*/ 429846 h 1531815"/>
                        <a:gd name="connsiteX29" fmla="*/ 51452 w 1110437"/>
                        <a:gd name="connsiteY29" fmla="*/ 453292 h 1531815"/>
                        <a:gd name="connsiteX30" fmla="*/ 43637 w 1110437"/>
                        <a:gd name="connsiteY30" fmla="*/ 465015 h 1531815"/>
                        <a:gd name="connsiteX31" fmla="*/ 35821 w 1110437"/>
                        <a:gd name="connsiteY31" fmla="*/ 500184 h 1531815"/>
                        <a:gd name="connsiteX32" fmla="*/ 28006 w 1110437"/>
                        <a:gd name="connsiteY32" fmla="*/ 597877 h 1531815"/>
                        <a:gd name="connsiteX33" fmla="*/ 24098 w 1110437"/>
                        <a:gd name="connsiteY33" fmla="*/ 625230 h 1531815"/>
                        <a:gd name="connsiteX34" fmla="*/ 20190 w 1110437"/>
                        <a:gd name="connsiteY34" fmla="*/ 656492 h 1531815"/>
                        <a:gd name="connsiteX35" fmla="*/ 16283 w 1110437"/>
                        <a:gd name="connsiteY35" fmla="*/ 668215 h 1531815"/>
                        <a:gd name="connsiteX36" fmla="*/ 12375 w 1110437"/>
                        <a:gd name="connsiteY36" fmla="*/ 687753 h 1531815"/>
                        <a:gd name="connsiteX37" fmla="*/ 4560 w 1110437"/>
                        <a:gd name="connsiteY37" fmla="*/ 738553 h 1531815"/>
                        <a:gd name="connsiteX38" fmla="*/ 4560 w 1110437"/>
                        <a:gd name="connsiteY38" fmla="*/ 894861 h 1531815"/>
                        <a:gd name="connsiteX39" fmla="*/ 8467 w 1110437"/>
                        <a:gd name="connsiteY39" fmla="*/ 906584 h 1531815"/>
                        <a:gd name="connsiteX40" fmla="*/ 12375 w 1110437"/>
                        <a:gd name="connsiteY40" fmla="*/ 922215 h 1531815"/>
                        <a:gd name="connsiteX41" fmla="*/ 16283 w 1110437"/>
                        <a:gd name="connsiteY41" fmla="*/ 933938 h 1531815"/>
                        <a:gd name="connsiteX42" fmla="*/ 20190 w 1110437"/>
                        <a:gd name="connsiteY42" fmla="*/ 949569 h 1531815"/>
                        <a:gd name="connsiteX43" fmla="*/ 31913 w 1110437"/>
                        <a:gd name="connsiteY43" fmla="*/ 984738 h 1531815"/>
                        <a:gd name="connsiteX44" fmla="*/ 39729 w 1110437"/>
                        <a:gd name="connsiteY44" fmla="*/ 1008184 h 1531815"/>
                        <a:gd name="connsiteX45" fmla="*/ 43637 w 1110437"/>
                        <a:gd name="connsiteY45" fmla="*/ 1019907 h 1531815"/>
                        <a:gd name="connsiteX46" fmla="*/ 51452 w 1110437"/>
                        <a:gd name="connsiteY46" fmla="*/ 1055077 h 1531815"/>
                        <a:gd name="connsiteX47" fmla="*/ 55360 w 1110437"/>
                        <a:gd name="connsiteY47" fmla="*/ 1074615 h 1531815"/>
                        <a:gd name="connsiteX48" fmla="*/ 59267 w 1110437"/>
                        <a:gd name="connsiteY48" fmla="*/ 1086338 h 1531815"/>
                        <a:gd name="connsiteX49" fmla="*/ 63175 w 1110437"/>
                        <a:gd name="connsiteY49" fmla="*/ 1101969 h 1531815"/>
                        <a:gd name="connsiteX50" fmla="*/ 74898 w 1110437"/>
                        <a:gd name="connsiteY50" fmla="*/ 1144953 h 1531815"/>
                        <a:gd name="connsiteX51" fmla="*/ 78806 w 1110437"/>
                        <a:gd name="connsiteY51" fmla="*/ 1156677 h 1531815"/>
                        <a:gd name="connsiteX52" fmla="*/ 82713 w 1110437"/>
                        <a:gd name="connsiteY52" fmla="*/ 1168400 h 1531815"/>
                        <a:gd name="connsiteX53" fmla="*/ 98344 w 1110437"/>
                        <a:gd name="connsiteY53" fmla="*/ 1187938 h 1531815"/>
                        <a:gd name="connsiteX54" fmla="*/ 106160 w 1110437"/>
                        <a:gd name="connsiteY54" fmla="*/ 1195753 h 1531815"/>
                        <a:gd name="connsiteX55" fmla="*/ 110067 w 1110437"/>
                        <a:gd name="connsiteY55" fmla="*/ 1207477 h 1531815"/>
                        <a:gd name="connsiteX56" fmla="*/ 133513 w 1110437"/>
                        <a:gd name="connsiteY56" fmla="*/ 1227015 h 1531815"/>
                        <a:gd name="connsiteX57" fmla="*/ 149144 w 1110437"/>
                        <a:gd name="connsiteY57" fmla="*/ 1242646 h 1531815"/>
                        <a:gd name="connsiteX58" fmla="*/ 164775 w 1110437"/>
                        <a:gd name="connsiteY58" fmla="*/ 1258277 h 1531815"/>
                        <a:gd name="connsiteX59" fmla="*/ 172590 w 1110437"/>
                        <a:gd name="connsiteY59" fmla="*/ 1270000 h 1531815"/>
                        <a:gd name="connsiteX60" fmla="*/ 180406 w 1110437"/>
                        <a:gd name="connsiteY60" fmla="*/ 1277815 h 1531815"/>
                        <a:gd name="connsiteX61" fmla="*/ 188221 w 1110437"/>
                        <a:gd name="connsiteY61" fmla="*/ 1289538 h 1531815"/>
                        <a:gd name="connsiteX62" fmla="*/ 203852 w 1110437"/>
                        <a:gd name="connsiteY62" fmla="*/ 1305169 h 1531815"/>
                        <a:gd name="connsiteX63" fmla="*/ 215575 w 1110437"/>
                        <a:gd name="connsiteY63" fmla="*/ 1316892 h 1531815"/>
                        <a:gd name="connsiteX64" fmla="*/ 239021 w 1110437"/>
                        <a:gd name="connsiteY64" fmla="*/ 1344246 h 1531815"/>
                        <a:gd name="connsiteX65" fmla="*/ 254652 w 1110437"/>
                        <a:gd name="connsiteY65" fmla="*/ 1359877 h 1531815"/>
                        <a:gd name="connsiteX66" fmla="*/ 262467 w 1110437"/>
                        <a:gd name="connsiteY66" fmla="*/ 1371600 h 1531815"/>
                        <a:gd name="connsiteX67" fmla="*/ 274190 w 1110437"/>
                        <a:gd name="connsiteY67" fmla="*/ 1375507 h 1531815"/>
                        <a:gd name="connsiteX68" fmla="*/ 289821 w 1110437"/>
                        <a:gd name="connsiteY68" fmla="*/ 1391138 h 1531815"/>
                        <a:gd name="connsiteX69" fmla="*/ 297637 w 1110437"/>
                        <a:gd name="connsiteY69" fmla="*/ 1402861 h 1531815"/>
                        <a:gd name="connsiteX70" fmla="*/ 332806 w 1110437"/>
                        <a:gd name="connsiteY70" fmla="*/ 1422400 h 1531815"/>
                        <a:gd name="connsiteX71" fmla="*/ 356252 w 1110437"/>
                        <a:gd name="connsiteY71" fmla="*/ 1438030 h 1531815"/>
                        <a:gd name="connsiteX72" fmla="*/ 379698 w 1110437"/>
                        <a:gd name="connsiteY72" fmla="*/ 1449753 h 1531815"/>
                        <a:gd name="connsiteX73" fmla="*/ 391421 w 1110437"/>
                        <a:gd name="connsiteY73" fmla="*/ 1453661 h 1531815"/>
                        <a:gd name="connsiteX74" fmla="*/ 422683 w 1110437"/>
                        <a:gd name="connsiteY74" fmla="*/ 1465384 h 1531815"/>
                        <a:gd name="connsiteX75" fmla="*/ 453944 w 1110437"/>
                        <a:gd name="connsiteY75" fmla="*/ 1481015 h 1531815"/>
                        <a:gd name="connsiteX76" fmla="*/ 489113 w 1110437"/>
                        <a:gd name="connsiteY76" fmla="*/ 1496646 h 1531815"/>
                        <a:gd name="connsiteX77" fmla="*/ 504744 w 1110437"/>
                        <a:gd name="connsiteY77" fmla="*/ 1504461 h 1531815"/>
                        <a:gd name="connsiteX78" fmla="*/ 536006 w 1110437"/>
                        <a:gd name="connsiteY78" fmla="*/ 1512277 h 1531815"/>
                        <a:gd name="connsiteX79" fmla="*/ 571175 w 1110437"/>
                        <a:gd name="connsiteY79" fmla="*/ 1527907 h 1531815"/>
                        <a:gd name="connsiteX80" fmla="*/ 582898 w 1110437"/>
                        <a:gd name="connsiteY80" fmla="*/ 1531815 h 1531815"/>
                        <a:gd name="connsiteX81" fmla="*/ 711852 w 1110437"/>
                        <a:gd name="connsiteY81" fmla="*/ 1527907 h 1531815"/>
                        <a:gd name="connsiteX82" fmla="*/ 735298 w 1110437"/>
                        <a:gd name="connsiteY82" fmla="*/ 1520092 h 1531815"/>
                        <a:gd name="connsiteX83" fmla="*/ 747021 w 1110437"/>
                        <a:gd name="connsiteY83" fmla="*/ 1496646 h 1531815"/>
                        <a:gd name="connsiteX84" fmla="*/ 758744 w 1110437"/>
                        <a:gd name="connsiteY84" fmla="*/ 1461477 h 1531815"/>
                        <a:gd name="connsiteX85" fmla="*/ 762652 w 1110437"/>
                        <a:gd name="connsiteY85" fmla="*/ 1449753 h 1531815"/>
                        <a:gd name="connsiteX86" fmla="*/ 778283 w 1110437"/>
                        <a:gd name="connsiteY86" fmla="*/ 1426307 h 1531815"/>
                        <a:gd name="connsiteX87" fmla="*/ 782190 w 1110437"/>
                        <a:gd name="connsiteY87" fmla="*/ 1414584 h 1531815"/>
                        <a:gd name="connsiteX88" fmla="*/ 797821 w 1110437"/>
                        <a:gd name="connsiteY88" fmla="*/ 1398953 h 1531815"/>
                        <a:gd name="connsiteX89" fmla="*/ 805637 w 1110437"/>
                        <a:gd name="connsiteY89" fmla="*/ 1391138 h 1531815"/>
                        <a:gd name="connsiteX90" fmla="*/ 817360 w 1110437"/>
                        <a:gd name="connsiteY90" fmla="*/ 1383323 h 1531815"/>
                        <a:gd name="connsiteX91" fmla="*/ 825175 w 1110437"/>
                        <a:gd name="connsiteY91" fmla="*/ 1375507 h 1531815"/>
                        <a:gd name="connsiteX92" fmla="*/ 848621 w 1110437"/>
                        <a:gd name="connsiteY92" fmla="*/ 1363784 h 1531815"/>
                        <a:gd name="connsiteX93" fmla="*/ 879883 w 1110437"/>
                        <a:gd name="connsiteY93" fmla="*/ 1348153 h 1531815"/>
                        <a:gd name="connsiteX94" fmla="*/ 891606 w 1110437"/>
                        <a:gd name="connsiteY94" fmla="*/ 1344246 h 1531815"/>
                        <a:gd name="connsiteX95" fmla="*/ 903329 w 1110437"/>
                        <a:gd name="connsiteY95" fmla="*/ 1336430 h 1531815"/>
                        <a:gd name="connsiteX96" fmla="*/ 938498 w 1110437"/>
                        <a:gd name="connsiteY96" fmla="*/ 1320800 h 1531815"/>
                        <a:gd name="connsiteX97" fmla="*/ 961944 w 1110437"/>
                        <a:gd name="connsiteY97" fmla="*/ 1293446 h 1531815"/>
                        <a:gd name="connsiteX98" fmla="*/ 973667 w 1110437"/>
                        <a:gd name="connsiteY98" fmla="*/ 1273907 h 1531815"/>
                        <a:gd name="connsiteX99" fmla="*/ 989298 w 1110437"/>
                        <a:gd name="connsiteY99" fmla="*/ 1238738 h 1531815"/>
                        <a:gd name="connsiteX100" fmla="*/ 993206 w 1110437"/>
                        <a:gd name="connsiteY100" fmla="*/ 1223107 h 1531815"/>
                        <a:gd name="connsiteX101" fmla="*/ 1001021 w 1110437"/>
                        <a:gd name="connsiteY101" fmla="*/ 1207477 h 1531815"/>
                        <a:gd name="connsiteX102" fmla="*/ 1004929 w 1110437"/>
                        <a:gd name="connsiteY102" fmla="*/ 1184030 h 1531815"/>
                        <a:gd name="connsiteX103" fmla="*/ 1016652 w 1110437"/>
                        <a:gd name="connsiteY103" fmla="*/ 1148861 h 1531815"/>
                        <a:gd name="connsiteX104" fmla="*/ 1020560 w 1110437"/>
                        <a:gd name="connsiteY104" fmla="*/ 1137138 h 1531815"/>
                        <a:gd name="connsiteX105" fmla="*/ 1024467 w 1110437"/>
                        <a:gd name="connsiteY105" fmla="*/ 1117600 h 1531815"/>
                        <a:gd name="connsiteX106" fmla="*/ 1028375 w 1110437"/>
                        <a:gd name="connsiteY106" fmla="*/ 1105877 h 1531815"/>
                        <a:gd name="connsiteX107" fmla="*/ 1032283 w 1110437"/>
                        <a:gd name="connsiteY107" fmla="*/ 1090246 h 1531815"/>
                        <a:gd name="connsiteX108" fmla="*/ 1044006 w 1110437"/>
                        <a:gd name="connsiteY108" fmla="*/ 1047261 h 1531815"/>
                        <a:gd name="connsiteX109" fmla="*/ 1047913 w 1110437"/>
                        <a:gd name="connsiteY109" fmla="*/ 1023815 h 1531815"/>
                        <a:gd name="connsiteX110" fmla="*/ 1051821 w 1110437"/>
                        <a:gd name="connsiteY110" fmla="*/ 1012092 h 1531815"/>
                        <a:gd name="connsiteX111" fmla="*/ 1055729 w 1110437"/>
                        <a:gd name="connsiteY111" fmla="*/ 988646 h 1531815"/>
                        <a:gd name="connsiteX112" fmla="*/ 1059637 w 1110437"/>
                        <a:gd name="connsiteY112" fmla="*/ 976923 h 1531815"/>
                        <a:gd name="connsiteX113" fmla="*/ 1063544 w 1110437"/>
                        <a:gd name="connsiteY113" fmla="*/ 957384 h 1531815"/>
                        <a:gd name="connsiteX114" fmla="*/ 1067452 w 1110437"/>
                        <a:gd name="connsiteY114" fmla="*/ 941753 h 1531815"/>
                        <a:gd name="connsiteX115" fmla="*/ 1071360 w 1110437"/>
                        <a:gd name="connsiteY115" fmla="*/ 922215 h 1531815"/>
                        <a:gd name="connsiteX116" fmla="*/ 1075267 w 1110437"/>
                        <a:gd name="connsiteY116" fmla="*/ 898769 h 1531815"/>
                        <a:gd name="connsiteX117" fmla="*/ 1079175 w 1110437"/>
                        <a:gd name="connsiteY117" fmla="*/ 887046 h 1531815"/>
                        <a:gd name="connsiteX118" fmla="*/ 1086990 w 1110437"/>
                        <a:gd name="connsiteY118" fmla="*/ 824523 h 1531815"/>
                        <a:gd name="connsiteX119" fmla="*/ 1090898 w 1110437"/>
                        <a:gd name="connsiteY119" fmla="*/ 793261 h 1531815"/>
                        <a:gd name="connsiteX120" fmla="*/ 1098713 w 1110437"/>
                        <a:gd name="connsiteY120" fmla="*/ 758092 h 1531815"/>
                        <a:gd name="connsiteX121" fmla="*/ 1102621 w 1110437"/>
                        <a:gd name="connsiteY121" fmla="*/ 719015 h 1531815"/>
                        <a:gd name="connsiteX122" fmla="*/ 1110437 w 1110437"/>
                        <a:gd name="connsiteY122" fmla="*/ 683846 h 1531815"/>
                        <a:gd name="connsiteX123" fmla="*/ 1106529 w 1110437"/>
                        <a:gd name="connsiteY123" fmla="*/ 586153 h 1531815"/>
                        <a:gd name="connsiteX124" fmla="*/ 1098713 w 1110437"/>
                        <a:gd name="connsiteY124" fmla="*/ 547077 h 1531815"/>
                        <a:gd name="connsiteX125" fmla="*/ 1094806 w 1110437"/>
                        <a:gd name="connsiteY125" fmla="*/ 527538 h 1531815"/>
                        <a:gd name="connsiteX126" fmla="*/ 1071360 w 1110437"/>
                        <a:gd name="connsiteY126" fmla="*/ 480646 h 1531815"/>
                        <a:gd name="connsiteX127" fmla="*/ 1063544 w 1110437"/>
                        <a:gd name="connsiteY127" fmla="*/ 465015 h 1531815"/>
                        <a:gd name="connsiteX128" fmla="*/ 1047913 w 1110437"/>
                        <a:gd name="connsiteY128" fmla="*/ 441569 h 1531815"/>
                        <a:gd name="connsiteX129" fmla="*/ 1040098 w 1110437"/>
                        <a:gd name="connsiteY129" fmla="*/ 410307 h 1531815"/>
                        <a:gd name="connsiteX130" fmla="*/ 1024467 w 1110437"/>
                        <a:gd name="connsiteY130" fmla="*/ 371230 h 1531815"/>
                        <a:gd name="connsiteX131" fmla="*/ 1016652 w 1110437"/>
                        <a:gd name="connsiteY131" fmla="*/ 339969 h 1531815"/>
                        <a:gd name="connsiteX132" fmla="*/ 1012744 w 1110437"/>
                        <a:gd name="connsiteY132" fmla="*/ 324338 h 1531815"/>
                        <a:gd name="connsiteX133" fmla="*/ 1004929 w 1110437"/>
                        <a:gd name="connsiteY133" fmla="*/ 300892 h 1531815"/>
                        <a:gd name="connsiteX134" fmla="*/ 1001021 w 1110437"/>
                        <a:gd name="connsiteY134" fmla="*/ 289169 h 1531815"/>
                        <a:gd name="connsiteX135" fmla="*/ 993206 w 1110437"/>
                        <a:gd name="connsiteY135" fmla="*/ 281353 h 1531815"/>
                        <a:gd name="connsiteX136" fmla="*/ 969760 w 1110437"/>
                        <a:gd name="connsiteY136" fmla="*/ 234461 h 1531815"/>
                        <a:gd name="connsiteX137" fmla="*/ 961944 w 1110437"/>
                        <a:gd name="connsiteY137" fmla="*/ 222738 h 1531815"/>
                        <a:gd name="connsiteX138" fmla="*/ 938498 w 1110437"/>
                        <a:gd name="connsiteY138" fmla="*/ 183661 h 1531815"/>
                        <a:gd name="connsiteX139" fmla="*/ 922867 w 1110437"/>
                        <a:gd name="connsiteY139" fmla="*/ 160215 h 1531815"/>
                        <a:gd name="connsiteX140" fmla="*/ 915052 w 1110437"/>
                        <a:gd name="connsiteY140" fmla="*/ 148492 h 1531815"/>
                        <a:gd name="connsiteX141" fmla="*/ 895513 w 1110437"/>
                        <a:gd name="connsiteY141" fmla="*/ 128953 h 1531815"/>
                        <a:gd name="connsiteX142" fmla="*/ 883790 w 1110437"/>
                        <a:gd name="connsiteY142" fmla="*/ 117230 h 1531815"/>
                        <a:gd name="connsiteX143" fmla="*/ 872067 w 1110437"/>
                        <a:gd name="connsiteY143" fmla="*/ 105507 h 1531815"/>
                        <a:gd name="connsiteX144" fmla="*/ 860344 w 1110437"/>
                        <a:gd name="connsiteY144" fmla="*/ 101600 h 1531815"/>
                        <a:gd name="connsiteX145" fmla="*/ 836898 w 1110437"/>
                        <a:gd name="connsiteY145" fmla="*/ 85969 h 1531815"/>
                        <a:gd name="connsiteX146" fmla="*/ 829083 w 1110437"/>
                        <a:gd name="connsiteY146" fmla="*/ 78153 h 1531815"/>
                        <a:gd name="connsiteX147" fmla="*/ 805637 w 1110437"/>
                        <a:gd name="connsiteY147" fmla="*/ 70338 h 1531815"/>
                        <a:gd name="connsiteX148" fmla="*/ 786098 w 1110437"/>
                        <a:gd name="connsiteY148" fmla="*/ 58615 h 1531815"/>
                        <a:gd name="connsiteX149" fmla="*/ 774375 w 1110437"/>
                        <a:gd name="connsiteY149" fmla="*/ 50800 h 1531815"/>
                        <a:gd name="connsiteX150" fmla="*/ 739206 w 1110437"/>
                        <a:gd name="connsiteY150" fmla="*/ 39077 h 1531815"/>
                        <a:gd name="connsiteX151" fmla="*/ 715760 w 1110437"/>
                        <a:gd name="connsiteY151" fmla="*/ 27353 h 1531815"/>
                        <a:gd name="connsiteX152" fmla="*/ 680590 w 1110437"/>
                        <a:gd name="connsiteY152" fmla="*/ 19538 h 1531815"/>
                        <a:gd name="connsiteX153" fmla="*/ 668867 w 1110437"/>
                        <a:gd name="connsiteY153" fmla="*/ 15630 h 1531815"/>
                        <a:gd name="connsiteX154" fmla="*/ 602437 w 1110437"/>
                        <a:gd name="connsiteY154" fmla="*/ 11723 h 1531815"/>
                        <a:gd name="connsiteX155" fmla="*/ 516467 w 1110437"/>
                        <a:gd name="connsiteY155" fmla="*/ 3907 h 1531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Lst>
                      <a:rect l="l" t="t" r="r" b="b"/>
                      <a:pathLst>
                        <a:path w="1110437" h="1531815">
                          <a:moveTo>
                            <a:pt x="410960" y="0"/>
                          </a:moveTo>
                          <a:cubicBezTo>
                            <a:pt x="403144" y="3908"/>
                            <a:pt x="395579" y="8362"/>
                            <a:pt x="387513" y="11723"/>
                          </a:cubicBezTo>
                          <a:cubicBezTo>
                            <a:pt x="379909" y="14891"/>
                            <a:pt x="371882" y="16933"/>
                            <a:pt x="364067" y="19538"/>
                          </a:cubicBezTo>
                          <a:cubicBezTo>
                            <a:pt x="360159" y="20841"/>
                            <a:pt x="355771" y="21161"/>
                            <a:pt x="352344" y="23446"/>
                          </a:cubicBezTo>
                          <a:cubicBezTo>
                            <a:pt x="325471" y="41362"/>
                            <a:pt x="337809" y="36107"/>
                            <a:pt x="317175" y="42984"/>
                          </a:cubicBezTo>
                          <a:cubicBezTo>
                            <a:pt x="299643" y="60518"/>
                            <a:pt x="320463" y="42027"/>
                            <a:pt x="297637" y="54707"/>
                          </a:cubicBezTo>
                          <a:cubicBezTo>
                            <a:pt x="289426" y="59269"/>
                            <a:pt x="274190" y="70338"/>
                            <a:pt x="274190" y="70338"/>
                          </a:cubicBezTo>
                          <a:cubicBezTo>
                            <a:pt x="271585" y="74246"/>
                            <a:pt x="269309" y="78394"/>
                            <a:pt x="266375" y="82061"/>
                          </a:cubicBezTo>
                          <a:cubicBezTo>
                            <a:pt x="264074" y="84938"/>
                            <a:pt x="260208" y="86582"/>
                            <a:pt x="258560" y="89877"/>
                          </a:cubicBezTo>
                          <a:cubicBezTo>
                            <a:pt x="254876" y="97245"/>
                            <a:pt x="255314" y="106468"/>
                            <a:pt x="250744" y="113323"/>
                          </a:cubicBezTo>
                          <a:cubicBezTo>
                            <a:pt x="248139" y="117231"/>
                            <a:pt x="245029" y="120845"/>
                            <a:pt x="242929" y="125046"/>
                          </a:cubicBezTo>
                          <a:cubicBezTo>
                            <a:pt x="241087" y="128730"/>
                            <a:pt x="241594" y="133553"/>
                            <a:pt x="239021" y="136769"/>
                          </a:cubicBezTo>
                          <a:cubicBezTo>
                            <a:pt x="236087" y="140436"/>
                            <a:pt x="231206" y="141979"/>
                            <a:pt x="227298" y="144584"/>
                          </a:cubicBezTo>
                          <a:cubicBezTo>
                            <a:pt x="224693" y="148492"/>
                            <a:pt x="222417" y="152640"/>
                            <a:pt x="219483" y="156307"/>
                          </a:cubicBezTo>
                          <a:cubicBezTo>
                            <a:pt x="217181" y="159184"/>
                            <a:pt x="213563" y="160964"/>
                            <a:pt x="211667" y="164123"/>
                          </a:cubicBezTo>
                          <a:cubicBezTo>
                            <a:pt x="209548" y="167655"/>
                            <a:pt x="210154" y="172494"/>
                            <a:pt x="207760" y="175846"/>
                          </a:cubicBezTo>
                          <a:cubicBezTo>
                            <a:pt x="203477" y="181842"/>
                            <a:pt x="196216" y="185346"/>
                            <a:pt x="192129" y="191477"/>
                          </a:cubicBezTo>
                          <a:lnTo>
                            <a:pt x="176498" y="214923"/>
                          </a:lnTo>
                          <a:cubicBezTo>
                            <a:pt x="173893" y="218831"/>
                            <a:pt x="170168" y="222191"/>
                            <a:pt x="168683" y="226646"/>
                          </a:cubicBezTo>
                          <a:cubicBezTo>
                            <a:pt x="166078" y="234461"/>
                            <a:pt x="165437" y="243237"/>
                            <a:pt x="160867" y="250092"/>
                          </a:cubicBezTo>
                          <a:lnTo>
                            <a:pt x="145237" y="273538"/>
                          </a:lnTo>
                          <a:cubicBezTo>
                            <a:pt x="142632" y="277446"/>
                            <a:pt x="138906" y="280805"/>
                            <a:pt x="137421" y="285261"/>
                          </a:cubicBezTo>
                          <a:cubicBezTo>
                            <a:pt x="128441" y="312202"/>
                            <a:pt x="135431" y="302882"/>
                            <a:pt x="121790" y="316523"/>
                          </a:cubicBezTo>
                          <a:cubicBezTo>
                            <a:pt x="110722" y="349732"/>
                            <a:pt x="126159" y="309242"/>
                            <a:pt x="110067" y="336061"/>
                          </a:cubicBezTo>
                          <a:cubicBezTo>
                            <a:pt x="94847" y="361428"/>
                            <a:pt x="118151" y="335793"/>
                            <a:pt x="98344" y="355600"/>
                          </a:cubicBezTo>
                          <a:cubicBezTo>
                            <a:pt x="97042" y="359508"/>
                            <a:pt x="96437" y="363722"/>
                            <a:pt x="94437" y="367323"/>
                          </a:cubicBezTo>
                          <a:cubicBezTo>
                            <a:pt x="89875" y="375534"/>
                            <a:pt x="81777" y="381858"/>
                            <a:pt x="78806" y="390769"/>
                          </a:cubicBezTo>
                          <a:cubicBezTo>
                            <a:pt x="71641" y="412261"/>
                            <a:pt x="79202" y="393006"/>
                            <a:pt x="67083" y="414215"/>
                          </a:cubicBezTo>
                          <a:cubicBezTo>
                            <a:pt x="64193" y="419273"/>
                            <a:pt x="61431" y="424437"/>
                            <a:pt x="59267" y="429846"/>
                          </a:cubicBezTo>
                          <a:cubicBezTo>
                            <a:pt x="56207" y="437495"/>
                            <a:pt x="56022" y="446437"/>
                            <a:pt x="51452" y="453292"/>
                          </a:cubicBezTo>
                          <a:lnTo>
                            <a:pt x="43637" y="465015"/>
                          </a:lnTo>
                          <a:cubicBezTo>
                            <a:pt x="41127" y="475054"/>
                            <a:pt x="37061" y="490264"/>
                            <a:pt x="35821" y="500184"/>
                          </a:cubicBezTo>
                          <a:cubicBezTo>
                            <a:pt x="31496" y="534782"/>
                            <a:pt x="31364" y="562613"/>
                            <a:pt x="28006" y="597877"/>
                          </a:cubicBezTo>
                          <a:cubicBezTo>
                            <a:pt x="27133" y="607046"/>
                            <a:pt x="25315" y="616101"/>
                            <a:pt x="24098" y="625230"/>
                          </a:cubicBezTo>
                          <a:cubicBezTo>
                            <a:pt x="22710" y="635640"/>
                            <a:pt x="22069" y="646160"/>
                            <a:pt x="20190" y="656492"/>
                          </a:cubicBezTo>
                          <a:cubicBezTo>
                            <a:pt x="19453" y="660545"/>
                            <a:pt x="17282" y="664219"/>
                            <a:pt x="16283" y="668215"/>
                          </a:cubicBezTo>
                          <a:cubicBezTo>
                            <a:pt x="14672" y="674658"/>
                            <a:pt x="13314" y="681178"/>
                            <a:pt x="12375" y="687753"/>
                          </a:cubicBezTo>
                          <a:cubicBezTo>
                            <a:pt x="4872" y="740269"/>
                            <a:pt x="12694" y="706012"/>
                            <a:pt x="4560" y="738553"/>
                          </a:cubicBezTo>
                          <a:cubicBezTo>
                            <a:pt x="-1109" y="812249"/>
                            <a:pt x="-1920" y="797649"/>
                            <a:pt x="4560" y="894861"/>
                          </a:cubicBezTo>
                          <a:cubicBezTo>
                            <a:pt x="4834" y="898971"/>
                            <a:pt x="7335" y="902623"/>
                            <a:pt x="8467" y="906584"/>
                          </a:cubicBezTo>
                          <a:cubicBezTo>
                            <a:pt x="9942" y="911748"/>
                            <a:pt x="10899" y="917051"/>
                            <a:pt x="12375" y="922215"/>
                          </a:cubicBezTo>
                          <a:cubicBezTo>
                            <a:pt x="13507" y="926176"/>
                            <a:pt x="15151" y="929977"/>
                            <a:pt x="16283" y="933938"/>
                          </a:cubicBezTo>
                          <a:cubicBezTo>
                            <a:pt x="17758" y="939102"/>
                            <a:pt x="18647" y="944425"/>
                            <a:pt x="20190" y="949569"/>
                          </a:cubicBezTo>
                          <a:cubicBezTo>
                            <a:pt x="23741" y="961405"/>
                            <a:pt x="28005" y="973015"/>
                            <a:pt x="31913" y="984738"/>
                          </a:cubicBezTo>
                          <a:lnTo>
                            <a:pt x="39729" y="1008184"/>
                          </a:lnTo>
                          <a:cubicBezTo>
                            <a:pt x="41032" y="1012092"/>
                            <a:pt x="42829" y="1015868"/>
                            <a:pt x="43637" y="1019907"/>
                          </a:cubicBezTo>
                          <a:cubicBezTo>
                            <a:pt x="55401" y="1078742"/>
                            <a:pt x="40431" y="1005486"/>
                            <a:pt x="51452" y="1055077"/>
                          </a:cubicBezTo>
                          <a:cubicBezTo>
                            <a:pt x="52893" y="1061560"/>
                            <a:pt x="53749" y="1068172"/>
                            <a:pt x="55360" y="1074615"/>
                          </a:cubicBezTo>
                          <a:cubicBezTo>
                            <a:pt x="56359" y="1078611"/>
                            <a:pt x="58135" y="1082377"/>
                            <a:pt x="59267" y="1086338"/>
                          </a:cubicBezTo>
                          <a:cubicBezTo>
                            <a:pt x="60742" y="1091502"/>
                            <a:pt x="62010" y="1096726"/>
                            <a:pt x="63175" y="1101969"/>
                          </a:cubicBezTo>
                          <a:cubicBezTo>
                            <a:pt x="70540" y="1135108"/>
                            <a:pt x="62699" y="1108355"/>
                            <a:pt x="74898" y="1144953"/>
                          </a:cubicBezTo>
                          <a:lnTo>
                            <a:pt x="78806" y="1156677"/>
                          </a:lnTo>
                          <a:cubicBezTo>
                            <a:pt x="80108" y="1160585"/>
                            <a:pt x="79800" y="1165488"/>
                            <a:pt x="82713" y="1168400"/>
                          </a:cubicBezTo>
                          <a:cubicBezTo>
                            <a:pt x="101585" y="1187270"/>
                            <a:pt x="78626" y="1163291"/>
                            <a:pt x="98344" y="1187938"/>
                          </a:cubicBezTo>
                          <a:cubicBezTo>
                            <a:pt x="100646" y="1190815"/>
                            <a:pt x="103555" y="1193148"/>
                            <a:pt x="106160" y="1195753"/>
                          </a:cubicBezTo>
                          <a:cubicBezTo>
                            <a:pt x="107462" y="1199661"/>
                            <a:pt x="107948" y="1203945"/>
                            <a:pt x="110067" y="1207477"/>
                          </a:cubicBezTo>
                          <a:cubicBezTo>
                            <a:pt x="113685" y="1213507"/>
                            <a:pt x="130497" y="1224376"/>
                            <a:pt x="133513" y="1227015"/>
                          </a:cubicBezTo>
                          <a:cubicBezTo>
                            <a:pt x="139058" y="1231867"/>
                            <a:pt x="143934" y="1237436"/>
                            <a:pt x="149144" y="1242646"/>
                          </a:cubicBezTo>
                          <a:lnTo>
                            <a:pt x="164775" y="1258277"/>
                          </a:lnTo>
                          <a:cubicBezTo>
                            <a:pt x="167380" y="1262185"/>
                            <a:pt x="169656" y="1266333"/>
                            <a:pt x="172590" y="1270000"/>
                          </a:cubicBezTo>
                          <a:cubicBezTo>
                            <a:pt x="174892" y="1272877"/>
                            <a:pt x="178104" y="1274938"/>
                            <a:pt x="180406" y="1277815"/>
                          </a:cubicBezTo>
                          <a:cubicBezTo>
                            <a:pt x="183340" y="1281482"/>
                            <a:pt x="185165" y="1285972"/>
                            <a:pt x="188221" y="1289538"/>
                          </a:cubicBezTo>
                          <a:cubicBezTo>
                            <a:pt x="193016" y="1295133"/>
                            <a:pt x="198642" y="1299959"/>
                            <a:pt x="203852" y="1305169"/>
                          </a:cubicBezTo>
                          <a:cubicBezTo>
                            <a:pt x="207760" y="1309077"/>
                            <a:pt x="212510" y="1312294"/>
                            <a:pt x="215575" y="1316892"/>
                          </a:cubicBezTo>
                          <a:cubicBezTo>
                            <a:pt x="227476" y="1334745"/>
                            <a:pt x="220071" y="1325297"/>
                            <a:pt x="239021" y="1344246"/>
                          </a:cubicBezTo>
                          <a:lnTo>
                            <a:pt x="254652" y="1359877"/>
                          </a:lnTo>
                          <a:cubicBezTo>
                            <a:pt x="257257" y="1363785"/>
                            <a:pt x="258800" y="1368666"/>
                            <a:pt x="262467" y="1371600"/>
                          </a:cubicBezTo>
                          <a:cubicBezTo>
                            <a:pt x="265683" y="1374173"/>
                            <a:pt x="270282" y="1374205"/>
                            <a:pt x="274190" y="1375507"/>
                          </a:cubicBezTo>
                          <a:cubicBezTo>
                            <a:pt x="282716" y="1401084"/>
                            <a:pt x="270875" y="1375981"/>
                            <a:pt x="289821" y="1391138"/>
                          </a:cubicBezTo>
                          <a:cubicBezTo>
                            <a:pt x="293488" y="1394072"/>
                            <a:pt x="294102" y="1399768"/>
                            <a:pt x="297637" y="1402861"/>
                          </a:cubicBezTo>
                          <a:cubicBezTo>
                            <a:pt x="339712" y="1439677"/>
                            <a:pt x="305506" y="1407233"/>
                            <a:pt x="332806" y="1422400"/>
                          </a:cubicBezTo>
                          <a:cubicBezTo>
                            <a:pt x="341017" y="1426961"/>
                            <a:pt x="347341" y="1435060"/>
                            <a:pt x="356252" y="1438030"/>
                          </a:cubicBezTo>
                          <a:cubicBezTo>
                            <a:pt x="385718" y="1447853"/>
                            <a:pt x="349397" y="1434603"/>
                            <a:pt x="379698" y="1449753"/>
                          </a:cubicBezTo>
                          <a:cubicBezTo>
                            <a:pt x="383382" y="1451595"/>
                            <a:pt x="387564" y="1452215"/>
                            <a:pt x="391421" y="1453661"/>
                          </a:cubicBezTo>
                          <a:cubicBezTo>
                            <a:pt x="428773" y="1467669"/>
                            <a:pt x="396091" y="1456522"/>
                            <a:pt x="422683" y="1465384"/>
                          </a:cubicBezTo>
                          <a:cubicBezTo>
                            <a:pt x="448365" y="1491070"/>
                            <a:pt x="400075" y="1445104"/>
                            <a:pt x="453944" y="1481015"/>
                          </a:cubicBezTo>
                          <a:cubicBezTo>
                            <a:pt x="488421" y="1503999"/>
                            <a:pt x="433321" y="1468752"/>
                            <a:pt x="489113" y="1496646"/>
                          </a:cubicBezTo>
                          <a:cubicBezTo>
                            <a:pt x="494323" y="1499251"/>
                            <a:pt x="499218" y="1502619"/>
                            <a:pt x="504744" y="1504461"/>
                          </a:cubicBezTo>
                          <a:cubicBezTo>
                            <a:pt x="514934" y="1507858"/>
                            <a:pt x="536006" y="1512277"/>
                            <a:pt x="536006" y="1512277"/>
                          </a:cubicBezTo>
                          <a:cubicBezTo>
                            <a:pt x="554584" y="1524662"/>
                            <a:pt x="543272" y="1518606"/>
                            <a:pt x="571175" y="1527907"/>
                          </a:cubicBezTo>
                          <a:lnTo>
                            <a:pt x="582898" y="1531815"/>
                          </a:lnTo>
                          <a:cubicBezTo>
                            <a:pt x="625883" y="1530512"/>
                            <a:pt x="668974" y="1531205"/>
                            <a:pt x="711852" y="1527907"/>
                          </a:cubicBezTo>
                          <a:cubicBezTo>
                            <a:pt x="720066" y="1527275"/>
                            <a:pt x="735298" y="1520092"/>
                            <a:pt x="735298" y="1520092"/>
                          </a:cubicBezTo>
                          <a:cubicBezTo>
                            <a:pt x="749551" y="1477338"/>
                            <a:pt x="726820" y="1542097"/>
                            <a:pt x="747021" y="1496646"/>
                          </a:cubicBezTo>
                          <a:cubicBezTo>
                            <a:pt x="747032" y="1496622"/>
                            <a:pt x="756786" y="1467351"/>
                            <a:pt x="758744" y="1461477"/>
                          </a:cubicBezTo>
                          <a:cubicBezTo>
                            <a:pt x="760047" y="1457569"/>
                            <a:pt x="760367" y="1453181"/>
                            <a:pt x="762652" y="1449753"/>
                          </a:cubicBezTo>
                          <a:lnTo>
                            <a:pt x="778283" y="1426307"/>
                          </a:lnTo>
                          <a:cubicBezTo>
                            <a:pt x="779585" y="1422399"/>
                            <a:pt x="779796" y="1417936"/>
                            <a:pt x="782190" y="1414584"/>
                          </a:cubicBezTo>
                          <a:cubicBezTo>
                            <a:pt x="786473" y="1408588"/>
                            <a:pt x="792611" y="1404163"/>
                            <a:pt x="797821" y="1398953"/>
                          </a:cubicBezTo>
                          <a:cubicBezTo>
                            <a:pt x="800426" y="1396348"/>
                            <a:pt x="802571" y="1393182"/>
                            <a:pt x="805637" y="1391138"/>
                          </a:cubicBezTo>
                          <a:cubicBezTo>
                            <a:pt x="809545" y="1388533"/>
                            <a:pt x="813693" y="1386257"/>
                            <a:pt x="817360" y="1383323"/>
                          </a:cubicBezTo>
                          <a:cubicBezTo>
                            <a:pt x="820237" y="1381021"/>
                            <a:pt x="822298" y="1377809"/>
                            <a:pt x="825175" y="1375507"/>
                          </a:cubicBezTo>
                          <a:cubicBezTo>
                            <a:pt x="835995" y="1366851"/>
                            <a:pt x="836241" y="1367911"/>
                            <a:pt x="848621" y="1363784"/>
                          </a:cubicBezTo>
                          <a:cubicBezTo>
                            <a:pt x="862262" y="1350145"/>
                            <a:pt x="852943" y="1357133"/>
                            <a:pt x="879883" y="1348153"/>
                          </a:cubicBezTo>
                          <a:lnTo>
                            <a:pt x="891606" y="1344246"/>
                          </a:lnTo>
                          <a:cubicBezTo>
                            <a:pt x="895514" y="1341641"/>
                            <a:pt x="899037" y="1338337"/>
                            <a:pt x="903329" y="1336430"/>
                          </a:cubicBezTo>
                          <a:cubicBezTo>
                            <a:pt x="923702" y="1327375"/>
                            <a:pt x="924212" y="1333045"/>
                            <a:pt x="938498" y="1320800"/>
                          </a:cubicBezTo>
                          <a:cubicBezTo>
                            <a:pt x="946912" y="1313588"/>
                            <a:pt x="956758" y="1303817"/>
                            <a:pt x="961944" y="1293446"/>
                          </a:cubicBezTo>
                          <a:cubicBezTo>
                            <a:pt x="972090" y="1273155"/>
                            <a:pt x="958403" y="1289173"/>
                            <a:pt x="973667" y="1273907"/>
                          </a:cubicBezTo>
                          <a:cubicBezTo>
                            <a:pt x="982968" y="1246006"/>
                            <a:pt x="976913" y="1257316"/>
                            <a:pt x="989298" y="1238738"/>
                          </a:cubicBezTo>
                          <a:cubicBezTo>
                            <a:pt x="990601" y="1233528"/>
                            <a:pt x="991320" y="1228136"/>
                            <a:pt x="993206" y="1223107"/>
                          </a:cubicBezTo>
                          <a:cubicBezTo>
                            <a:pt x="995251" y="1217653"/>
                            <a:pt x="999347" y="1213056"/>
                            <a:pt x="1001021" y="1207477"/>
                          </a:cubicBezTo>
                          <a:cubicBezTo>
                            <a:pt x="1003298" y="1199888"/>
                            <a:pt x="1003007" y="1191717"/>
                            <a:pt x="1004929" y="1184030"/>
                          </a:cubicBezTo>
                          <a:cubicBezTo>
                            <a:pt x="1004932" y="1184016"/>
                            <a:pt x="1014696" y="1154729"/>
                            <a:pt x="1016652" y="1148861"/>
                          </a:cubicBezTo>
                          <a:cubicBezTo>
                            <a:pt x="1017955" y="1144953"/>
                            <a:pt x="1019752" y="1141177"/>
                            <a:pt x="1020560" y="1137138"/>
                          </a:cubicBezTo>
                          <a:cubicBezTo>
                            <a:pt x="1021862" y="1130625"/>
                            <a:pt x="1022856" y="1124043"/>
                            <a:pt x="1024467" y="1117600"/>
                          </a:cubicBezTo>
                          <a:cubicBezTo>
                            <a:pt x="1025466" y="1113604"/>
                            <a:pt x="1027243" y="1109838"/>
                            <a:pt x="1028375" y="1105877"/>
                          </a:cubicBezTo>
                          <a:cubicBezTo>
                            <a:pt x="1029851" y="1100713"/>
                            <a:pt x="1030808" y="1095410"/>
                            <a:pt x="1032283" y="1090246"/>
                          </a:cubicBezTo>
                          <a:cubicBezTo>
                            <a:pt x="1038340" y="1069044"/>
                            <a:pt x="1038440" y="1080664"/>
                            <a:pt x="1044006" y="1047261"/>
                          </a:cubicBezTo>
                          <a:cubicBezTo>
                            <a:pt x="1045308" y="1039446"/>
                            <a:pt x="1046194" y="1031549"/>
                            <a:pt x="1047913" y="1023815"/>
                          </a:cubicBezTo>
                          <a:cubicBezTo>
                            <a:pt x="1048807" y="1019794"/>
                            <a:pt x="1050927" y="1016113"/>
                            <a:pt x="1051821" y="1012092"/>
                          </a:cubicBezTo>
                          <a:cubicBezTo>
                            <a:pt x="1053540" y="1004358"/>
                            <a:pt x="1054010" y="996380"/>
                            <a:pt x="1055729" y="988646"/>
                          </a:cubicBezTo>
                          <a:cubicBezTo>
                            <a:pt x="1056623" y="984625"/>
                            <a:pt x="1058638" y="980919"/>
                            <a:pt x="1059637" y="976923"/>
                          </a:cubicBezTo>
                          <a:cubicBezTo>
                            <a:pt x="1061248" y="970479"/>
                            <a:pt x="1062103" y="963868"/>
                            <a:pt x="1063544" y="957384"/>
                          </a:cubicBezTo>
                          <a:cubicBezTo>
                            <a:pt x="1064709" y="952141"/>
                            <a:pt x="1066287" y="946996"/>
                            <a:pt x="1067452" y="941753"/>
                          </a:cubicBezTo>
                          <a:cubicBezTo>
                            <a:pt x="1068893" y="935270"/>
                            <a:pt x="1070172" y="928750"/>
                            <a:pt x="1071360" y="922215"/>
                          </a:cubicBezTo>
                          <a:cubicBezTo>
                            <a:pt x="1072777" y="914420"/>
                            <a:pt x="1073548" y="906503"/>
                            <a:pt x="1075267" y="898769"/>
                          </a:cubicBezTo>
                          <a:cubicBezTo>
                            <a:pt x="1076161" y="894748"/>
                            <a:pt x="1077872" y="890954"/>
                            <a:pt x="1079175" y="887046"/>
                          </a:cubicBezTo>
                          <a:cubicBezTo>
                            <a:pt x="1088542" y="784012"/>
                            <a:pt x="1078019" y="882836"/>
                            <a:pt x="1086990" y="824523"/>
                          </a:cubicBezTo>
                          <a:cubicBezTo>
                            <a:pt x="1088587" y="814143"/>
                            <a:pt x="1089301" y="803641"/>
                            <a:pt x="1090898" y="793261"/>
                          </a:cubicBezTo>
                          <a:cubicBezTo>
                            <a:pt x="1092881" y="780372"/>
                            <a:pt x="1095604" y="770531"/>
                            <a:pt x="1098713" y="758092"/>
                          </a:cubicBezTo>
                          <a:cubicBezTo>
                            <a:pt x="1100016" y="745066"/>
                            <a:pt x="1100891" y="731991"/>
                            <a:pt x="1102621" y="719015"/>
                          </a:cubicBezTo>
                          <a:cubicBezTo>
                            <a:pt x="1104038" y="708386"/>
                            <a:pt x="1107784" y="694458"/>
                            <a:pt x="1110437" y="683846"/>
                          </a:cubicBezTo>
                          <a:cubicBezTo>
                            <a:pt x="1109134" y="651282"/>
                            <a:pt x="1108562" y="618680"/>
                            <a:pt x="1106529" y="586153"/>
                          </a:cubicBezTo>
                          <a:cubicBezTo>
                            <a:pt x="1104135" y="547850"/>
                            <a:pt x="1104596" y="570611"/>
                            <a:pt x="1098713" y="547077"/>
                          </a:cubicBezTo>
                          <a:cubicBezTo>
                            <a:pt x="1097102" y="540633"/>
                            <a:pt x="1096554" y="533946"/>
                            <a:pt x="1094806" y="527538"/>
                          </a:cubicBezTo>
                          <a:cubicBezTo>
                            <a:pt x="1083023" y="484334"/>
                            <a:pt x="1092695" y="523314"/>
                            <a:pt x="1071360" y="480646"/>
                          </a:cubicBezTo>
                          <a:cubicBezTo>
                            <a:pt x="1068755" y="475436"/>
                            <a:pt x="1066541" y="470010"/>
                            <a:pt x="1063544" y="465015"/>
                          </a:cubicBezTo>
                          <a:cubicBezTo>
                            <a:pt x="1058711" y="456961"/>
                            <a:pt x="1047913" y="441569"/>
                            <a:pt x="1047913" y="441569"/>
                          </a:cubicBezTo>
                          <a:cubicBezTo>
                            <a:pt x="1045308" y="431148"/>
                            <a:pt x="1044902" y="419914"/>
                            <a:pt x="1040098" y="410307"/>
                          </a:cubicBezTo>
                          <a:cubicBezTo>
                            <a:pt x="1032014" y="394138"/>
                            <a:pt x="1029295" y="390543"/>
                            <a:pt x="1024467" y="371230"/>
                          </a:cubicBezTo>
                          <a:lnTo>
                            <a:pt x="1016652" y="339969"/>
                          </a:lnTo>
                          <a:cubicBezTo>
                            <a:pt x="1015349" y="334759"/>
                            <a:pt x="1014442" y="329433"/>
                            <a:pt x="1012744" y="324338"/>
                          </a:cubicBezTo>
                          <a:lnTo>
                            <a:pt x="1004929" y="300892"/>
                          </a:lnTo>
                          <a:cubicBezTo>
                            <a:pt x="1003626" y="296984"/>
                            <a:pt x="1003933" y="292082"/>
                            <a:pt x="1001021" y="289169"/>
                          </a:cubicBezTo>
                          <a:lnTo>
                            <a:pt x="993206" y="281353"/>
                          </a:lnTo>
                          <a:cubicBezTo>
                            <a:pt x="982420" y="248999"/>
                            <a:pt x="989959" y="264759"/>
                            <a:pt x="969760" y="234461"/>
                          </a:cubicBezTo>
                          <a:lnTo>
                            <a:pt x="961944" y="222738"/>
                          </a:lnTo>
                          <a:cubicBezTo>
                            <a:pt x="943804" y="168317"/>
                            <a:pt x="967105" y="226571"/>
                            <a:pt x="938498" y="183661"/>
                          </a:cubicBezTo>
                          <a:lnTo>
                            <a:pt x="922867" y="160215"/>
                          </a:lnTo>
                          <a:cubicBezTo>
                            <a:pt x="920262" y="156307"/>
                            <a:pt x="918373" y="151813"/>
                            <a:pt x="915052" y="148492"/>
                          </a:cubicBezTo>
                          <a:lnTo>
                            <a:pt x="895513" y="128953"/>
                          </a:lnTo>
                          <a:lnTo>
                            <a:pt x="883790" y="117230"/>
                          </a:lnTo>
                          <a:cubicBezTo>
                            <a:pt x="879882" y="113322"/>
                            <a:pt x="877310" y="107254"/>
                            <a:pt x="872067" y="105507"/>
                          </a:cubicBezTo>
                          <a:lnTo>
                            <a:pt x="860344" y="101600"/>
                          </a:lnTo>
                          <a:cubicBezTo>
                            <a:pt x="830530" y="71786"/>
                            <a:pt x="865177" y="102938"/>
                            <a:pt x="836898" y="85969"/>
                          </a:cubicBezTo>
                          <a:cubicBezTo>
                            <a:pt x="833739" y="84073"/>
                            <a:pt x="832378" y="79801"/>
                            <a:pt x="829083" y="78153"/>
                          </a:cubicBezTo>
                          <a:cubicBezTo>
                            <a:pt x="821715" y="74469"/>
                            <a:pt x="805637" y="70338"/>
                            <a:pt x="805637" y="70338"/>
                          </a:cubicBezTo>
                          <a:cubicBezTo>
                            <a:pt x="790371" y="55074"/>
                            <a:pt x="806389" y="68761"/>
                            <a:pt x="786098" y="58615"/>
                          </a:cubicBezTo>
                          <a:cubicBezTo>
                            <a:pt x="781897" y="56515"/>
                            <a:pt x="778667" y="52707"/>
                            <a:pt x="774375" y="50800"/>
                          </a:cubicBezTo>
                          <a:cubicBezTo>
                            <a:pt x="774350" y="50789"/>
                            <a:pt x="745081" y="41035"/>
                            <a:pt x="739206" y="39077"/>
                          </a:cubicBezTo>
                          <a:cubicBezTo>
                            <a:pt x="689811" y="22613"/>
                            <a:pt x="768784" y="50077"/>
                            <a:pt x="715760" y="27353"/>
                          </a:cubicBezTo>
                          <a:cubicBezTo>
                            <a:pt x="710151" y="24949"/>
                            <a:pt x="685032" y="20649"/>
                            <a:pt x="680590" y="19538"/>
                          </a:cubicBezTo>
                          <a:cubicBezTo>
                            <a:pt x="676594" y="18539"/>
                            <a:pt x="672966" y="16040"/>
                            <a:pt x="668867" y="15630"/>
                          </a:cubicBezTo>
                          <a:cubicBezTo>
                            <a:pt x="646795" y="13423"/>
                            <a:pt x="624546" y="13516"/>
                            <a:pt x="602437" y="11723"/>
                          </a:cubicBezTo>
                          <a:cubicBezTo>
                            <a:pt x="502842" y="3648"/>
                            <a:pt x="552340" y="3907"/>
                            <a:pt x="516467" y="3907"/>
                          </a:cubicBezTo>
                        </a:path>
                      </a:pathLst>
                    </a:cu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44" name="Freeform: Shape 43">
                      <a:extLst>
                        <a:ext uri="{FF2B5EF4-FFF2-40B4-BE49-F238E27FC236}">
                          <a16:creationId xmlns:a16="http://schemas.microsoft.com/office/drawing/2014/main" id="{061F78D7-F68F-44BE-8685-C93A1F3A2648}"/>
                        </a:ext>
                      </a:extLst>
                    </p:cNvPr>
                    <p:cNvSpPr/>
                    <p:nvPr/>
                  </p:nvSpPr>
                  <p:spPr>
                    <a:xfrm>
                      <a:off x="377559" y="0"/>
                      <a:ext cx="104222" cy="7866"/>
                    </a:xfrm>
                    <a:custGeom>
                      <a:avLst/>
                      <a:gdLst>
                        <a:gd name="connsiteX0" fmla="*/ 0 w 104222"/>
                        <a:gd name="connsiteY0" fmla="*/ 3933 h 7866"/>
                        <a:gd name="connsiteX1" fmla="*/ 9832 w 104222"/>
                        <a:gd name="connsiteY1" fmla="*/ 1967 h 7866"/>
                        <a:gd name="connsiteX2" fmla="*/ 15731 w 104222"/>
                        <a:gd name="connsiteY2" fmla="*/ 0 h 7866"/>
                        <a:gd name="connsiteX3" fmla="*/ 78658 w 104222"/>
                        <a:gd name="connsiteY3" fmla="*/ 1967 h 7866"/>
                        <a:gd name="connsiteX4" fmla="*/ 98322 w 104222"/>
                        <a:gd name="connsiteY4" fmla="*/ 5900 h 7866"/>
                        <a:gd name="connsiteX5" fmla="*/ 104222 w 104222"/>
                        <a:gd name="connsiteY5" fmla="*/ 7866 h 7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222" h="7866">
                          <a:moveTo>
                            <a:pt x="0" y="3933"/>
                          </a:moveTo>
                          <a:cubicBezTo>
                            <a:pt x="3277" y="3278"/>
                            <a:pt x="6590" y="2778"/>
                            <a:pt x="9832" y="1967"/>
                          </a:cubicBezTo>
                          <a:cubicBezTo>
                            <a:pt x="11843" y="1464"/>
                            <a:pt x="13658" y="0"/>
                            <a:pt x="15731" y="0"/>
                          </a:cubicBezTo>
                          <a:cubicBezTo>
                            <a:pt x="36717" y="0"/>
                            <a:pt x="57682" y="1311"/>
                            <a:pt x="78658" y="1967"/>
                          </a:cubicBezTo>
                          <a:cubicBezTo>
                            <a:pt x="85213" y="3278"/>
                            <a:pt x="91980" y="3787"/>
                            <a:pt x="98322" y="5900"/>
                          </a:cubicBezTo>
                          <a:lnTo>
                            <a:pt x="104222" y="7866"/>
                          </a:lnTo>
                        </a:path>
                      </a:pathLst>
                    </a:custGeom>
                    <a:grp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sp>
                <p:nvSpPr>
                  <p:cNvPr id="41" name="Oval 40">
                    <a:extLst>
                      <a:ext uri="{FF2B5EF4-FFF2-40B4-BE49-F238E27FC236}">
                        <a16:creationId xmlns:a16="http://schemas.microsoft.com/office/drawing/2014/main" id="{D0BC791B-E04F-40F8-86FD-E0168C612A62}"/>
                      </a:ext>
                    </a:extLst>
                  </p:cNvPr>
                  <p:cNvSpPr/>
                  <p:nvPr/>
                </p:nvSpPr>
                <p:spPr>
                  <a:xfrm rot="3162466">
                    <a:off x="259913" y="952671"/>
                    <a:ext cx="57607" cy="103028"/>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sp>
                <p:nvSpPr>
                  <p:cNvPr id="42" name="Oval 41">
                    <a:extLst>
                      <a:ext uri="{FF2B5EF4-FFF2-40B4-BE49-F238E27FC236}">
                        <a16:creationId xmlns:a16="http://schemas.microsoft.com/office/drawing/2014/main" id="{EB1E90CF-CFD0-4751-808C-9147156CE7AF}"/>
                      </a:ext>
                    </a:extLst>
                  </p:cNvPr>
                  <p:cNvSpPr/>
                  <p:nvPr/>
                </p:nvSpPr>
                <p:spPr>
                  <a:xfrm rot="5592390">
                    <a:off x="361266" y="626825"/>
                    <a:ext cx="410431" cy="269730"/>
                  </a:xfrm>
                  <a:prstGeom prst="ellipse">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grpSp>
              <p:nvGrpSpPr>
                <p:cNvPr id="28" name="Group 27">
                  <a:extLst>
                    <a:ext uri="{FF2B5EF4-FFF2-40B4-BE49-F238E27FC236}">
                      <a16:creationId xmlns:a16="http://schemas.microsoft.com/office/drawing/2014/main" id="{BE5BA08C-CB2D-4402-8E69-9093A58F2EB3}"/>
                    </a:ext>
                  </a:extLst>
                </p:cNvPr>
                <p:cNvGrpSpPr/>
                <p:nvPr/>
              </p:nvGrpSpPr>
              <p:grpSpPr>
                <a:xfrm>
                  <a:off x="7404630" y="1119150"/>
                  <a:ext cx="2487633" cy="307777"/>
                  <a:chOff x="873936" y="4197500"/>
                  <a:chExt cx="2487633" cy="307777"/>
                </a:xfrm>
              </p:grpSpPr>
              <p:cxnSp>
                <p:nvCxnSpPr>
                  <p:cNvPr id="38" name="Straight Connector 37">
                    <a:extLst>
                      <a:ext uri="{FF2B5EF4-FFF2-40B4-BE49-F238E27FC236}">
                        <a16:creationId xmlns:a16="http://schemas.microsoft.com/office/drawing/2014/main" id="{2746FF9F-C16C-4772-B31B-1E5324EC69D6}"/>
                      </a:ext>
                    </a:extLst>
                  </p:cNvPr>
                  <p:cNvCxnSpPr>
                    <a:cxnSpLocks/>
                  </p:cNvCxnSpPr>
                  <p:nvPr/>
                </p:nvCxnSpPr>
                <p:spPr>
                  <a:xfrm>
                    <a:off x="2307023" y="4397580"/>
                    <a:ext cx="105454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C034C117-9B56-4DA9-BB2E-DED79E386DB5}"/>
                      </a:ext>
                    </a:extLst>
                  </p:cNvPr>
                  <p:cNvSpPr txBox="1"/>
                  <p:nvPr/>
                </p:nvSpPr>
                <p:spPr>
                  <a:xfrm>
                    <a:off x="873936" y="4197500"/>
                    <a:ext cx="1511209" cy="307777"/>
                  </a:xfrm>
                  <a:prstGeom prst="rect">
                    <a:avLst/>
                  </a:prstGeom>
                  <a:noFill/>
                </p:spPr>
                <p:txBody>
                  <a:bodyPr wrap="square" lIns="0" tIns="0" rIns="0" bIns="0" rtlCol="0">
                    <a:spAutoFit/>
                  </a:bodyPr>
                  <a:lstStyle/>
                  <a:p>
                    <a:r>
                      <a:rPr lang="en-GB" sz="2000">
                        <a:latin typeface="Century Gothic" panose="020B0502020202020204" pitchFamily="34" charset="0"/>
                      </a:rPr>
                      <a:t>Cytoplasm</a:t>
                    </a:r>
                    <a:endParaRPr lang="en-GB" sz="2400">
                      <a:latin typeface="Century Gothic" panose="020B0502020202020204" pitchFamily="34" charset="0"/>
                    </a:endParaRPr>
                  </a:p>
                </p:txBody>
              </p:sp>
            </p:grpSp>
            <p:grpSp>
              <p:nvGrpSpPr>
                <p:cNvPr id="29" name="Group 28">
                  <a:extLst>
                    <a:ext uri="{FF2B5EF4-FFF2-40B4-BE49-F238E27FC236}">
                      <a16:creationId xmlns:a16="http://schemas.microsoft.com/office/drawing/2014/main" id="{79E0A2DB-38A9-4223-9E25-E1431FBC077D}"/>
                    </a:ext>
                  </a:extLst>
                </p:cNvPr>
                <p:cNvGrpSpPr/>
                <p:nvPr/>
              </p:nvGrpSpPr>
              <p:grpSpPr>
                <a:xfrm>
                  <a:off x="7591101" y="1643667"/>
                  <a:ext cx="2602276" cy="307777"/>
                  <a:chOff x="1060407" y="4722017"/>
                  <a:chExt cx="2602276" cy="307777"/>
                </a:xfrm>
              </p:grpSpPr>
              <p:cxnSp>
                <p:nvCxnSpPr>
                  <p:cNvPr id="36" name="Straight Connector 35">
                    <a:extLst>
                      <a:ext uri="{FF2B5EF4-FFF2-40B4-BE49-F238E27FC236}">
                        <a16:creationId xmlns:a16="http://schemas.microsoft.com/office/drawing/2014/main" id="{D458E330-E7A5-4CE6-B96F-BCFC04B1076C}"/>
                      </a:ext>
                    </a:extLst>
                  </p:cNvPr>
                  <p:cNvCxnSpPr>
                    <a:cxnSpLocks/>
                  </p:cNvCxnSpPr>
                  <p:nvPr/>
                </p:nvCxnSpPr>
                <p:spPr>
                  <a:xfrm>
                    <a:off x="2087956" y="4905737"/>
                    <a:ext cx="1574727"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C13658E3-5AE7-4ECA-8321-90A4E38A8B50}"/>
                      </a:ext>
                    </a:extLst>
                  </p:cNvPr>
                  <p:cNvSpPr txBox="1"/>
                  <p:nvPr/>
                </p:nvSpPr>
                <p:spPr>
                  <a:xfrm>
                    <a:off x="1060407" y="4722017"/>
                    <a:ext cx="1511209" cy="307777"/>
                  </a:xfrm>
                  <a:prstGeom prst="rect">
                    <a:avLst/>
                  </a:prstGeom>
                  <a:noFill/>
                </p:spPr>
                <p:txBody>
                  <a:bodyPr wrap="square" lIns="0" tIns="0" rIns="0" bIns="0" rtlCol="0">
                    <a:spAutoFit/>
                  </a:bodyPr>
                  <a:lstStyle/>
                  <a:p>
                    <a:r>
                      <a:rPr lang="en-GB" sz="2000">
                        <a:latin typeface="Century Gothic" panose="020B0502020202020204" pitchFamily="34" charset="0"/>
                      </a:rPr>
                      <a:t>Nucleus</a:t>
                    </a:r>
                    <a:endParaRPr lang="en-GB" sz="2400">
                      <a:latin typeface="Century Gothic" panose="020B0502020202020204" pitchFamily="34" charset="0"/>
                    </a:endParaRPr>
                  </a:p>
                </p:txBody>
              </p:sp>
            </p:grpSp>
            <p:grpSp>
              <p:nvGrpSpPr>
                <p:cNvPr id="30" name="Group 29">
                  <a:extLst>
                    <a:ext uri="{FF2B5EF4-FFF2-40B4-BE49-F238E27FC236}">
                      <a16:creationId xmlns:a16="http://schemas.microsoft.com/office/drawing/2014/main" id="{6F17C43C-13A0-4105-94A1-177F359D49AF}"/>
                    </a:ext>
                  </a:extLst>
                </p:cNvPr>
                <p:cNvGrpSpPr/>
                <p:nvPr/>
              </p:nvGrpSpPr>
              <p:grpSpPr>
                <a:xfrm>
                  <a:off x="6708211" y="2145978"/>
                  <a:ext cx="2568891" cy="307777"/>
                  <a:chOff x="621309" y="5236499"/>
                  <a:chExt cx="2568891" cy="307777"/>
                </a:xfrm>
              </p:grpSpPr>
              <p:cxnSp>
                <p:nvCxnSpPr>
                  <p:cNvPr id="34" name="Straight Connector 33">
                    <a:extLst>
                      <a:ext uri="{FF2B5EF4-FFF2-40B4-BE49-F238E27FC236}">
                        <a16:creationId xmlns:a16="http://schemas.microsoft.com/office/drawing/2014/main" id="{AADE1FA2-0DC3-49C1-8EAC-9E8A9A5F7D81}"/>
                      </a:ext>
                    </a:extLst>
                  </p:cNvPr>
                  <p:cNvCxnSpPr>
                    <a:cxnSpLocks/>
                  </p:cNvCxnSpPr>
                  <p:nvPr/>
                </p:nvCxnSpPr>
                <p:spPr>
                  <a:xfrm>
                    <a:off x="2566917" y="5437436"/>
                    <a:ext cx="623283"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04F0BC94-1939-4739-8932-0C0145A11C81}"/>
                      </a:ext>
                    </a:extLst>
                  </p:cNvPr>
                  <p:cNvSpPr txBox="1"/>
                  <p:nvPr/>
                </p:nvSpPr>
                <p:spPr>
                  <a:xfrm>
                    <a:off x="621309" y="5236499"/>
                    <a:ext cx="2095709" cy="307777"/>
                  </a:xfrm>
                  <a:prstGeom prst="rect">
                    <a:avLst/>
                  </a:prstGeom>
                  <a:noFill/>
                </p:spPr>
                <p:txBody>
                  <a:bodyPr wrap="square" lIns="0" tIns="0" rIns="0" bIns="0" rtlCol="0">
                    <a:spAutoFit/>
                  </a:bodyPr>
                  <a:lstStyle/>
                  <a:p>
                    <a:r>
                      <a:rPr lang="en-GB" sz="2000">
                        <a:latin typeface="Century Gothic" panose="020B0502020202020204" pitchFamily="34" charset="0"/>
                      </a:rPr>
                      <a:t>Cell membrane</a:t>
                    </a:r>
                  </a:p>
                </p:txBody>
              </p:sp>
            </p:grpSp>
            <p:grpSp>
              <p:nvGrpSpPr>
                <p:cNvPr id="31" name="Group 30">
                  <a:extLst>
                    <a:ext uri="{FF2B5EF4-FFF2-40B4-BE49-F238E27FC236}">
                      <a16:creationId xmlns:a16="http://schemas.microsoft.com/office/drawing/2014/main" id="{CEF00C8C-01E6-4FF4-867A-2B781C6A23BA}"/>
                    </a:ext>
                  </a:extLst>
                </p:cNvPr>
                <p:cNvGrpSpPr/>
                <p:nvPr/>
              </p:nvGrpSpPr>
              <p:grpSpPr>
                <a:xfrm>
                  <a:off x="6878387" y="2652038"/>
                  <a:ext cx="2926188" cy="307777"/>
                  <a:chOff x="791485" y="5742559"/>
                  <a:chExt cx="2926188" cy="307777"/>
                </a:xfrm>
              </p:grpSpPr>
              <p:cxnSp>
                <p:nvCxnSpPr>
                  <p:cNvPr id="32" name="Straight Connector 31">
                    <a:extLst>
                      <a:ext uri="{FF2B5EF4-FFF2-40B4-BE49-F238E27FC236}">
                        <a16:creationId xmlns:a16="http://schemas.microsoft.com/office/drawing/2014/main" id="{31A5114F-0FD5-4464-892B-E19610FFB24E}"/>
                      </a:ext>
                    </a:extLst>
                  </p:cNvPr>
                  <p:cNvCxnSpPr>
                    <a:cxnSpLocks/>
                  </p:cNvCxnSpPr>
                  <p:nvPr/>
                </p:nvCxnSpPr>
                <p:spPr>
                  <a:xfrm>
                    <a:off x="2644627" y="5933009"/>
                    <a:ext cx="107304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69D4FB04-DC06-4944-9333-5FAD1E0C0494}"/>
                      </a:ext>
                    </a:extLst>
                  </p:cNvPr>
                  <p:cNvSpPr txBox="1"/>
                  <p:nvPr/>
                </p:nvSpPr>
                <p:spPr>
                  <a:xfrm>
                    <a:off x="791485" y="5742559"/>
                    <a:ext cx="2363545" cy="307777"/>
                  </a:xfrm>
                  <a:prstGeom prst="rect">
                    <a:avLst/>
                  </a:prstGeom>
                  <a:noFill/>
                </p:spPr>
                <p:txBody>
                  <a:bodyPr wrap="square" lIns="0" tIns="0" rIns="0" bIns="0" rtlCol="0">
                    <a:spAutoFit/>
                  </a:bodyPr>
                  <a:lstStyle/>
                  <a:p>
                    <a:r>
                      <a:rPr lang="en-GB" sz="2000">
                        <a:latin typeface="Century Gothic" panose="020B0502020202020204" pitchFamily="34" charset="0"/>
                      </a:rPr>
                      <a:t>Mitochondrion</a:t>
                    </a:r>
                  </a:p>
                </p:txBody>
              </p:sp>
            </p:grpSp>
          </p:grpSp>
          <p:sp>
            <p:nvSpPr>
              <p:cNvPr id="9" name="Freeform: Shape 8">
                <a:extLst>
                  <a:ext uri="{FF2B5EF4-FFF2-40B4-BE49-F238E27FC236}">
                    <a16:creationId xmlns:a16="http://schemas.microsoft.com/office/drawing/2014/main" id="{78658300-05AF-4A0F-960A-FD4605BF303E}"/>
                  </a:ext>
                </a:extLst>
              </p:cNvPr>
              <p:cNvSpPr/>
              <p:nvPr/>
            </p:nvSpPr>
            <p:spPr>
              <a:xfrm>
                <a:off x="9611310" y="2227535"/>
                <a:ext cx="130007" cy="119380"/>
              </a:xfrm>
              <a:custGeom>
                <a:avLst/>
                <a:gdLst>
                  <a:gd name="connsiteX0" fmla="*/ 17780 w 130007"/>
                  <a:gd name="connsiteY0" fmla="*/ 119380 h 119380"/>
                  <a:gd name="connsiteX1" fmla="*/ 2540 w 130007"/>
                  <a:gd name="connsiteY1" fmla="*/ 99060 h 119380"/>
                  <a:gd name="connsiteX2" fmla="*/ 0 w 130007"/>
                  <a:gd name="connsiteY2" fmla="*/ 91440 h 119380"/>
                  <a:gd name="connsiteX3" fmla="*/ 2540 w 130007"/>
                  <a:gd name="connsiteY3" fmla="*/ 71120 h 119380"/>
                  <a:gd name="connsiteX4" fmla="*/ 10160 w 130007"/>
                  <a:gd name="connsiteY4" fmla="*/ 68580 h 119380"/>
                  <a:gd name="connsiteX5" fmla="*/ 25400 w 130007"/>
                  <a:gd name="connsiteY5" fmla="*/ 71120 h 119380"/>
                  <a:gd name="connsiteX6" fmla="*/ 40640 w 130007"/>
                  <a:gd name="connsiteY6" fmla="*/ 81280 h 119380"/>
                  <a:gd name="connsiteX7" fmla="*/ 45720 w 130007"/>
                  <a:gd name="connsiteY7" fmla="*/ 88900 h 119380"/>
                  <a:gd name="connsiteX8" fmla="*/ 53340 w 130007"/>
                  <a:gd name="connsiteY8" fmla="*/ 91440 h 119380"/>
                  <a:gd name="connsiteX9" fmla="*/ 60960 w 130007"/>
                  <a:gd name="connsiteY9" fmla="*/ 96520 h 119380"/>
                  <a:gd name="connsiteX10" fmla="*/ 71120 w 130007"/>
                  <a:gd name="connsiteY10" fmla="*/ 93980 h 119380"/>
                  <a:gd name="connsiteX11" fmla="*/ 68580 w 130007"/>
                  <a:gd name="connsiteY11" fmla="*/ 73660 h 119380"/>
                  <a:gd name="connsiteX12" fmla="*/ 66040 w 130007"/>
                  <a:gd name="connsiteY12" fmla="*/ 66040 h 119380"/>
                  <a:gd name="connsiteX13" fmla="*/ 58420 w 130007"/>
                  <a:gd name="connsiteY13" fmla="*/ 60960 h 119380"/>
                  <a:gd name="connsiteX14" fmla="*/ 48260 w 130007"/>
                  <a:gd name="connsiteY14" fmla="*/ 45720 h 119380"/>
                  <a:gd name="connsiteX15" fmla="*/ 43180 w 130007"/>
                  <a:gd name="connsiteY15" fmla="*/ 38100 h 119380"/>
                  <a:gd name="connsiteX16" fmla="*/ 40640 w 130007"/>
                  <a:gd name="connsiteY16" fmla="*/ 30480 h 119380"/>
                  <a:gd name="connsiteX17" fmla="*/ 43180 w 130007"/>
                  <a:gd name="connsiteY17" fmla="*/ 22860 h 119380"/>
                  <a:gd name="connsiteX18" fmla="*/ 73660 w 130007"/>
                  <a:gd name="connsiteY18" fmla="*/ 27940 h 119380"/>
                  <a:gd name="connsiteX19" fmla="*/ 81280 w 130007"/>
                  <a:gd name="connsiteY19" fmla="*/ 35560 h 119380"/>
                  <a:gd name="connsiteX20" fmla="*/ 109220 w 130007"/>
                  <a:gd name="connsiteY20" fmla="*/ 50800 h 119380"/>
                  <a:gd name="connsiteX21" fmla="*/ 119380 w 130007"/>
                  <a:gd name="connsiteY21" fmla="*/ 53340 h 119380"/>
                  <a:gd name="connsiteX22" fmla="*/ 129540 w 130007"/>
                  <a:gd name="connsiteY22" fmla="*/ 50800 h 119380"/>
                  <a:gd name="connsiteX23" fmla="*/ 127000 w 130007"/>
                  <a:gd name="connsiteY23" fmla="*/ 43180 h 119380"/>
                  <a:gd name="connsiteX24" fmla="*/ 121920 w 130007"/>
                  <a:gd name="connsiteY24" fmla="*/ 35560 h 119380"/>
                  <a:gd name="connsiteX25" fmla="*/ 114300 w 130007"/>
                  <a:gd name="connsiteY25" fmla="*/ 33020 h 119380"/>
                  <a:gd name="connsiteX26" fmla="*/ 106680 w 130007"/>
                  <a:gd name="connsiteY26" fmla="*/ 27940 h 119380"/>
                  <a:gd name="connsiteX27" fmla="*/ 101600 w 130007"/>
                  <a:gd name="connsiteY27" fmla="*/ 20320 h 119380"/>
                  <a:gd name="connsiteX28" fmla="*/ 93980 w 130007"/>
                  <a:gd name="connsiteY28" fmla="*/ 15240 h 119380"/>
                  <a:gd name="connsiteX29" fmla="*/ 93980 w 130007"/>
                  <a:gd name="connsiteY29" fmla="*/ 0 h 11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0007" h="119380">
                    <a:moveTo>
                      <a:pt x="17780" y="119380"/>
                    </a:moveTo>
                    <a:cubicBezTo>
                      <a:pt x="15288" y="116265"/>
                      <a:pt x="5236" y="104451"/>
                      <a:pt x="2540" y="99060"/>
                    </a:cubicBezTo>
                    <a:cubicBezTo>
                      <a:pt x="1343" y="96665"/>
                      <a:pt x="847" y="93980"/>
                      <a:pt x="0" y="91440"/>
                    </a:cubicBezTo>
                    <a:cubicBezTo>
                      <a:pt x="847" y="84667"/>
                      <a:pt x="-232" y="77358"/>
                      <a:pt x="2540" y="71120"/>
                    </a:cubicBezTo>
                    <a:cubicBezTo>
                      <a:pt x="3627" y="68673"/>
                      <a:pt x="7483" y="68580"/>
                      <a:pt x="10160" y="68580"/>
                    </a:cubicBezTo>
                    <a:cubicBezTo>
                      <a:pt x="15310" y="68580"/>
                      <a:pt x="20320" y="70273"/>
                      <a:pt x="25400" y="71120"/>
                    </a:cubicBezTo>
                    <a:cubicBezTo>
                      <a:pt x="30480" y="74507"/>
                      <a:pt x="37253" y="76200"/>
                      <a:pt x="40640" y="81280"/>
                    </a:cubicBezTo>
                    <a:cubicBezTo>
                      <a:pt x="42333" y="83820"/>
                      <a:pt x="43336" y="86993"/>
                      <a:pt x="45720" y="88900"/>
                    </a:cubicBezTo>
                    <a:cubicBezTo>
                      <a:pt x="47811" y="90573"/>
                      <a:pt x="50945" y="90243"/>
                      <a:pt x="53340" y="91440"/>
                    </a:cubicBezTo>
                    <a:cubicBezTo>
                      <a:pt x="56070" y="92805"/>
                      <a:pt x="58420" y="94827"/>
                      <a:pt x="60960" y="96520"/>
                    </a:cubicBezTo>
                    <a:cubicBezTo>
                      <a:pt x="64347" y="95673"/>
                      <a:pt x="70016" y="97292"/>
                      <a:pt x="71120" y="93980"/>
                    </a:cubicBezTo>
                    <a:cubicBezTo>
                      <a:pt x="73279" y="87504"/>
                      <a:pt x="69801" y="80376"/>
                      <a:pt x="68580" y="73660"/>
                    </a:cubicBezTo>
                    <a:cubicBezTo>
                      <a:pt x="68101" y="71026"/>
                      <a:pt x="67713" y="68131"/>
                      <a:pt x="66040" y="66040"/>
                    </a:cubicBezTo>
                    <a:cubicBezTo>
                      <a:pt x="64133" y="63656"/>
                      <a:pt x="60960" y="62653"/>
                      <a:pt x="58420" y="60960"/>
                    </a:cubicBezTo>
                    <a:lnTo>
                      <a:pt x="48260" y="45720"/>
                    </a:lnTo>
                    <a:cubicBezTo>
                      <a:pt x="46567" y="43180"/>
                      <a:pt x="44145" y="40996"/>
                      <a:pt x="43180" y="38100"/>
                    </a:cubicBezTo>
                    <a:lnTo>
                      <a:pt x="40640" y="30480"/>
                    </a:lnTo>
                    <a:cubicBezTo>
                      <a:pt x="41487" y="27940"/>
                      <a:pt x="40555" y="23385"/>
                      <a:pt x="43180" y="22860"/>
                    </a:cubicBezTo>
                    <a:cubicBezTo>
                      <a:pt x="53814" y="20733"/>
                      <a:pt x="63965" y="24708"/>
                      <a:pt x="73660" y="27940"/>
                    </a:cubicBezTo>
                    <a:cubicBezTo>
                      <a:pt x="76200" y="30480"/>
                      <a:pt x="78445" y="33355"/>
                      <a:pt x="81280" y="35560"/>
                    </a:cubicBezTo>
                    <a:cubicBezTo>
                      <a:pt x="91866" y="43793"/>
                      <a:pt x="97160" y="46780"/>
                      <a:pt x="109220" y="50800"/>
                    </a:cubicBezTo>
                    <a:cubicBezTo>
                      <a:pt x="112532" y="51904"/>
                      <a:pt x="115993" y="52493"/>
                      <a:pt x="119380" y="53340"/>
                    </a:cubicBezTo>
                    <a:cubicBezTo>
                      <a:pt x="122767" y="52493"/>
                      <a:pt x="127445" y="53593"/>
                      <a:pt x="129540" y="50800"/>
                    </a:cubicBezTo>
                    <a:cubicBezTo>
                      <a:pt x="131146" y="48658"/>
                      <a:pt x="128197" y="45575"/>
                      <a:pt x="127000" y="43180"/>
                    </a:cubicBezTo>
                    <a:cubicBezTo>
                      <a:pt x="125635" y="40450"/>
                      <a:pt x="124304" y="37467"/>
                      <a:pt x="121920" y="35560"/>
                    </a:cubicBezTo>
                    <a:cubicBezTo>
                      <a:pt x="119829" y="33887"/>
                      <a:pt x="116695" y="34217"/>
                      <a:pt x="114300" y="33020"/>
                    </a:cubicBezTo>
                    <a:cubicBezTo>
                      <a:pt x="111570" y="31655"/>
                      <a:pt x="109220" y="29633"/>
                      <a:pt x="106680" y="27940"/>
                    </a:cubicBezTo>
                    <a:cubicBezTo>
                      <a:pt x="104987" y="25400"/>
                      <a:pt x="103759" y="22479"/>
                      <a:pt x="101600" y="20320"/>
                    </a:cubicBezTo>
                    <a:cubicBezTo>
                      <a:pt x="99441" y="18161"/>
                      <a:pt x="95052" y="18098"/>
                      <a:pt x="93980" y="15240"/>
                    </a:cubicBezTo>
                    <a:cubicBezTo>
                      <a:pt x="92196" y="10483"/>
                      <a:pt x="93980" y="5080"/>
                      <a:pt x="9398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0" name="Group 9">
                <a:extLst>
                  <a:ext uri="{FF2B5EF4-FFF2-40B4-BE49-F238E27FC236}">
                    <a16:creationId xmlns:a16="http://schemas.microsoft.com/office/drawing/2014/main" id="{336EE77F-A640-414F-961D-EF83FE0E408E}"/>
                  </a:ext>
                </a:extLst>
              </p:cNvPr>
              <p:cNvGrpSpPr/>
              <p:nvPr/>
            </p:nvGrpSpPr>
            <p:grpSpPr>
              <a:xfrm rot="19243102">
                <a:off x="9480527" y="1469548"/>
                <a:ext cx="173333" cy="119380"/>
                <a:chOff x="9293886" y="3461380"/>
                <a:chExt cx="173333" cy="119380"/>
              </a:xfrm>
            </p:grpSpPr>
            <p:sp>
              <p:nvSpPr>
                <p:cNvPr id="25" name="Freeform: Shape 24">
                  <a:extLst>
                    <a:ext uri="{FF2B5EF4-FFF2-40B4-BE49-F238E27FC236}">
                      <a16:creationId xmlns:a16="http://schemas.microsoft.com/office/drawing/2014/main" id="{AC5CA4A7-2B6C-4C58-94CA-ECE3832CF11E}"/>
                    </a:ext>
                  </a:extLst>
                </p:cNvPr>
                <p:cNvSpPr/>
                <p:nvPr/>
              </p:nvSpPr>
              <p:spPr>
                <a:xfrm>
                  <a:off x="9321161" y="3461380"/>
                  <a:ext cx="130007" cy="119380"/>
                </a:xfrm>
                <a:custGeom>
                  <a:avLst/>
                  <a:gdLst>
                    <a:gd name="connsiteX0" fmla="*/ 17780 w 130007"/>
                    <a:gd name="connsiteY0" fmla="*/ 119380 h 119380"/>
                    <a:gd name="connsiteX1" fmla="*/ 2540 w 130007"/>
                    <a:gd name="connsiteY1" fmla="*/ 99060 h 119380"/>
                    <a:gd name="connsiteX2" fmla="*/ 0 w 130007"/>
                    <a:gd name="connsiteY2" fmla="*/ 91440 h 119380"/>
                    <a:gd name="connsiteX3" fmla="*/ 2540 w 130007"/>
                    <a:gd name="connsiteY3" fmla="*/ 71120 h 119380"/>
                    <a:gd name="connsiteX4" fmla="*/ 10160 w 130007"/>
                    <a:gd name="connsiteY4" fmla="*/ 68580 h 119380"/>
                    <a:gd name="connsiteX5" fmla="*/ 25400 w 130007"/>
                    <a:gd name="connsiteY5" fmla="*/ 71120 h 119380"/>
                    <a:gd name="connsiteX6" fmla="*/ 40640 w 130007"/>
                    <a:gd name="connsiteY6" fmla="*/ 81280 h 119380"/>
                    <a:gd name="connsiteX7" fmla="*/ 45720 w 130007"/>
                    <a:gd name="connsiteY7" fmla="*/ 88900 h 119380"/>
                    <a:gd name="connsiteX8" fmla="*/ 53340 w 130007"/>
                    <a:gd name="connsiteY8" fmla="*/ 91440 h 119380"/>
                    <a:gd name="connsiteX9" fmla="*/ 60960 w 130007"/>
                    <a:gd name="connsiteY9" fmla="*/ 96520 h 119380"/>
                    <a:gd name="connsiteX10" fmla="*/ 71120 w 130007"/>
                    <a:gd name="connsiteY10" fmla="*/ 93980 h 119380"/>
                    <a:gd name="connsiteX11" fmla="*/ 68580 w 130007"/>
                    <a:gd name="connsiteY11" fmla="*/ 73660 h 119380"/>
                    <a:gd name="connsiteX12" fmla="*/ 66040 w 130007"/>
                    <a:gd name="connsiteY12" fmla="*/ 66040 h 119380"/>
                    <a:gd name="connsiteX13" fmla="*/ 58420 w 130007"/>
                    <a:gd name="connsiteY13" fmla="*/ 60960 h 119380"/>
                    <a:gd name="connsiteX14" fmla="*/ 48260 w 130007"/>
                    <a:gd name="connsiteY14" fmla="*/ 45720 h 119380"/>
                    <a:gd name="connsiteX15" fmla="*/ 43180 w 130007"/>
                    <a:gd name="connsiteY15" fmla="*/ 38100 h 119380"/>
                    <a:gd name="connsiteX16" fmla="*/ 40640 w 130007"/>
                    <a:gd name="connsiteY16" fmla="*/ 30480 h 119380"/>
                    <a:gd name="connsiteX17" fmla="*/ 43180 w 130007"/>
                    <a:gd name="connsiteY17" fmla="*/ 22860 h 119380"/>
                    <a:gd name="connsiteX18" fmla="*/ 73660 w 130007"/>
                    <a:gd name="connsiteY18" fmla="*/ 27940 h 119380"/>
                    <a:gd name="connsiteX19" fmla="*/ 81280 w 130007"/>
                    <a:gd name="connsiteY19" fmla="*/ 35560 h 119380"/>
                    <a:gd name="connsiteX20" fmla="*/ 109220 w 130007"/>
                    <a:gd name="connsiteY20" fmla="*/ 50800 h 119380"/>
                    <a:gd name="connsiteX21" fmla="*/ 119380 w 130007"/>
                    <a:gd name="connsiteY21" fmla="*/ 53340 h 119380"/>
                    <a:gd name="connsiteX22" fmla="*/ 129540 w 130007"/>
                    <a:gd name="connsiteY22" fmla="*/ 50800 h 119380"/>
                    <a:gd name="connsiteX23" fmla="*/ 127000 w 130007"/>
                    <a:gd name="connsiteY23" fmla="*/ 43180 h 119380"/>
                    <a:gd name="connsiteX24" fmla="*/ 121920 w 130007"/>
                    <a:gd name="connsiteY24" fmla="*/ 35560 h 119380"/>
                    <a:gd name="connsiteX25" fmla="*/ 114300 w 130007"/>
                    <a:gd name="connsiteY25" fmla="*/ 33020 h 119380"/>
                    <a:gd name="connsiteX26" fmla="*/ 106680 w 130007"/>
                    <a:gd name="connsiteY26" fmla="*/ 27940 h 119380"/>
                    <a:gd name="connsiteX27" fmla="*/ 101600 w 130007"/>
                    <a:gd name="connsiteY27" fmla="*/ 20320 h 119380"/>
                    <a:gd name="connsiteX28" fmla="*/ 93980 w 130007"/>
                    <a:gd name="connsiteY28" fmla="*/ 15240 h 119380"/>
                    <a:gd name="connsiteX29" fmla="*/ 93980 w 130007"/>
                    <a:gd name="connsiteY29" fmla="*/ 0 h 11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0007" h="119380">
                      <a:moveTo>
                        <a:pt x="17780" y="119380"/>
                      </a:moveTo>
                      <a:cubicBezTo>
                        <a:pt x="15288" y="116265"/>
                        <a:pt x="5236" y="104451"/>
                        <a:pt x="2540" y="99060"/>
                      </a:cubicBezTo>
                      <a:cubicBezTo>
                        <a:pt x="1343" y="96665"/>
                        <a:pt x="847" y="93980"/>
                        <a:pt x="0" y="91440"/>
                      </a:cubicBezTo>
                      <a:cubicBezTo>
                        <a:pt x="847" y="84667"/>
                        <a:pt x="-232" y="77358"/>
                        <a:pt x="2540" y="71120"/>
                      </a:cubicBezTo>
                      <a:cubicBezTo>
                        <a:pt x="3627" y="68673"/>
                        <a:pt x="7483" y="68580"/>
                        <a:pt x="10160" y="68580"/>
                      </a:cubicBezTo>
                      <a:cubicBezTo>
                        <a:pt x="15310" y="68580"/>
                        <a:pt x="20320" y="70273"/>
                        <a:pt x="25400" y="71120"/>
                      </a:cubicBezTo>
                      <a:cubicBezTo>
                        <a:pt x="30480" y="74507"/>
                        <a:pt x="37253" y="76200"/>
                        <a:pt x="40640" y="81280"/>
                      </a:cubicBezTo>
                      <a:cubicBezTo>
                        <a:pt x="42333" y="83820"/>
                        <a:pt x="43336" y="86993"/>
                        <a:pt x="45720" y="88900"/>
                      </a:cubicBezTo>
                      <a:cubicBezTo>
                        <a:pt x="47811" y="90573"/>
                        <a:pt x="50945" y="90243"/>
                        <a:pt x="53340" y="91440"/>
                      </a:cubicBezTo>
                      <a:cubicBezTo>
                        <a:pt x="56070" y="92805"/>
                        <a:pt x="58420" y="94827"/>
                        <a:pt x="60960" y="96520"/>
                      </a:cubicBezTo>
                      <a:cubicBezTo>
                        <a:pt x="64347" y="95673"/>
                        <a:pt x="70016" y="97292"/>
                        <a:pt x="71120" y="93980"/>
                      </a:cubicBezTo>
                      <a:cubicBezTo>
                        <a:pt x="73279" y="87504"/>
                        <a:pt x="69801" y="80376"/>
                        <a:pt x="68580" y="73660"/>
                      </a:cubicBezTo>
                      <a:cubicBezTo>
                        <a:pt x="68101" y="71026"/>
                        <a:pt x="67713" y="68131"/>
                        <a:pt x="66040" y="66040"/>
                      </a:cubicBezTo>
                      <a:cubicBezTo>
                        <a:pt x="64133" y="63656"/>
                        <a:pt x="60960" y="62653"/>
                        <a:pt x="58420" y="60960"/>
                      </a:cubicBezTo>
                      <a:lnTo>
                        <a:pt x="48260" y="45720"/>
                      </a:lnTo>
                      <a:cubicBezTo>
                        <a:pt x="46567" y="43180"/>
                        <a:pt x="44145" y="40996"/>
                        <a:pt x="43180" y="38100"/>
                      </a:cubicBezTo>
                      <a:lnTo>
                        <a:pt x="40640" y="30480"/>
                      </a:lnTo>
                      <a:cubicBezTo>
                        <a:pt x="41487" y="27940"/>
                        <a:pt x="40555" y="23385"/>
                        <a:pt x="43180" y="22860"/>
                      </a:cubicBezTo>
                      <a:cubicBezTo>
                        <a:pt x="53814" y="20733"/>
                        <a:pt x="63965" y="24708"/>
                        <a:pt x="73660" y="27940"/>
                      </a:cubicBezTo>
                      <a:cubicBezTo>
                        <a:pt x="76200" y="30480"/>
                        <a:pt x="78445" y="33355"/>
                        <a:pt x="81280" y="35560"/>
                      </a:cubicBezTo>
                      <a:cubicBezTo>
                        <a:pt x="91866" y="43793"/>
                        <a:pt x="97160" y="46780"/>
                        <a:pt x="109220" y="50800"/>
                      </a:cubicBezTo>
                      <a:cubicBezTo>
                        <a:pt x="112532" y="51904"/>
                        <a:pt x="115993" y="52493"/>
                        <a:pt x="119380" y="53340"/>
                      </a:cubicBezTo>
                      <a:cubicBezTo>
                        <a:pt x="122767" y="52493"/>
                        <a:pt x="127445" y="53593"/>
                        <a:pt x="129540" y="50800"/>
                      </a:cubicBezTo>
                      <a:cubicBezTo>
                        <a:pt x="131146" y="48658"/>
                        <a:pt x="128197" y="45575"/>
                        <a:pt x="127000" y="43180"/>
                      </a:cubicBezTo>
                      <a:cubicBezTo>
                        <a:pt x="125635" y="40450"/>
                        <a:pt x="124304" y="37467"/>
                        <a:pt x="121920" y="35560"/>
                      </a:cubicBezTo>
                      <a:cubicBezTo>
                        <a:pt x="119829" y="33887"/>
                        <a:pt x="116695" y="34217"/>
                        <a:pt x="114300" y="33020"/>
                      </a:cubicBezTo>
                      <a:cubicBezTo>
                        <a:pt x="111570" y="31655"/>
                        <a:pt x="109220" y="29633"/>
                        <a:pt x="106680" y="27940"/>
                      </a:cubicBezTo>
                      <a:cubicBezTo>
                        <a:pt x="104987" y="25400"/>
                        <a:pt x="103759" y="22479"/>
                        <a:pt x="101600" y="20320"/>
                      </a:cubicBezTo>
                      <a:cubicBezTo>
                        <a:pt x="99441" y="18161"/>
                        <a:pt x="95052" y="18098"/>
                        <a:pt x="93980" y="15240"/>
                      </a:cubicBezTo>
                      <a:cubicBezTo>
                        <a:pt x="92196" y="10483"/>
                        <a:pt x="93980" y="5080"/>
                        <a:pt x="9398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Oval 25">
                  <a:extLst>
                    <a:ext uri="{FF2B5EF4-FFF2-40B4-BE49-F238E27FC236}">
                      <a16:creationId xmlns:a16="http://schemas.microsoft.com/office/drawing/2014/main" id="{0EBE95EB-90A3-4E7E-8124-BED9125BC573}"/>
                    </a:ext>
                  </a:extLst>
                </p:cNvPr>
                <p:cNvSpPr/>
                <p:nvPr/>
              </p:nvSpPr>
              <p:spPr>
                <a:xfrm rot="3162466">
                  <a:off x="9332103" y="3439397"/>
                  <a:ext cx="96900" cy="173333"/>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grpSp>
            <p:nvGrpSpPr>
              <p:cNvPr id="11" name="Group 10">
                <a:extLst>
                  <a:ext uri="{FF2B5EF4-FFF2-40B4-BE49-F238E27FC236}">
                    <a16:creationId xmlns:a16="http://schemas.microsoft.com/office/drawing/2014/main" id="{8546BC8F-DCBA-45A9-B3FA-44A87FE011B6}"/>
                  </a:ext>
                </a:extLst>
              </p:cNvPr>
              <p:cNvGrpSpPr/>
              <p:nvPr/>
            </p:nvGrpSpPr>
            <p:grpSpPr>
              <a:xfrm rot="15252098">
                <a:off x="10327177" y="1312197"/>
                <a:ext cx="173333" cy="119380"/>
                <a:chOff x="9293886" y="3461380"/>
                <a:chExt cx="173333" cy="119380"/>
              </a:xfrm>
            </p:grpSpPr>
            <p:sp>
              <p:nvSpPr>
                <p:cNvPr id="23" name="Freeform: Shape 22">
                  <a:extLst>
                    <a:ext uri="{FF2B5EF4-FFF2-40B4-BE49-F238E27FC236}">
                      <a16:creationId xmlns:a16="http://schemas.microsoft.com/office/drawing/2014/main" id="{5E854830-FA0C-4B49-8F39-1F5C69D60ED2}"/>
                    </a:ext>
                  </a:extLst>
                </p:cNvPr>
                <p:cNvSpPr/>
                <p:nvPr/>
              </p:nvSpPr>
              <p:spPr>
                <a:xfrm>
                  <a:off x="9321161" y="3461380"/>
                  <a:ext cx="130007" cy="119380"/>
                </a:xfrm>
                <a:custGeom>
                  <a:avLst/>
                  <a:gdLst>
                    <a:gd name="connsiteX0" fmla="*/ 17780 w 130007"/>
                    <a:gd name="connsiteY0" fmla="*/ 119380 h 119380"/>
                    <a:gd name="connsiteX1" fmla="*/ 2540 w 130007"/>
                    <a:gd name="connsiteY1" fmla="*/ 99060 h 119380"/>
                    <a:gd name="connsiteX2" fmla="*/ 0 w 130007"/>
                    <a:gd name="connsiteY2" fmla="*/ 91440 h 119380"/>
                    <a:gd name="connsiteX3" fmla="*/ 2540 w 130007"/>
                    <a:gd name="connsiteY3" fmla="*/ 71120 h 119380"/>
                    <a:gd name="connsiteX4" fmla="*/ 10160 w 130007"/>
                    <a:gd name="connsiteY4" fmla="*/ 68580 h 119380"/>
                    <a:gd name="connsiteX5" fmla="*/ 25400 w 130007"/>
                    <a:gd name="connsiteY5" fmla="*/ 71120 h 119380"/>
                    <a:gd name="connsiteX6" fmla="*/ 40640 w 130007"/>
                    <a:gd name="connsiteY6" fmla="*/ 81280 h 119380"/>
                    <a:gd name="connsiteX7" fmla="*/ 45720 w 130007"/>
                    <a:gd name="connsiteY7" fmla="*/ 88900 h 119380"/>
                    <a:gd name="connsiteX8" fmla="*/ 53340 w 130007"/>
                    <a:gd name="connsiteY8" fmla="*/ 91440 h 119380"/>
                    <a:gd name="connsiteX9" fmla="*/ 60960 w 130007"/>
                    <a:gd name="connsiteY9" fmla="*/ 96520 h 119380"/>
                    <a:gd name="connsiteX10" fmla="*/ 71120 w 130007"/>
                    <a:gd name="connsiteY10" fmla="*/ 93980 h 119380"/>
                    <a:gd name="connsiteX11" fmla="*/ 68580 w 130007"/>
                    <a:gd name="connsiteY11" fmla="*/ 73660 h 119380"/>
                    <a:gd name="connsiteX12" fmla="*/ 66040 w 130007"/>
                    <a:gd name="connsiteY12" fmla="*/ 66040 h 119380"/>
                    <a:gd name="connsiteX13" fmla="*/ 58420 w 130007"/>
                    <a:gd name="connsiteY13" fmla="*/ 60960 h 119380"/>
                    <a:gd name="connsiteX14" fmla="*/ 48260 w 130007"/>
                    <a:gd name="connsiteY14" fmla="*/ 45720 h 119380"/>
                    <a:gd name="connsiteX15" fmla="*/ 43180 w 130007"/>
                    <a:gd name="connsiteY15" fmla="*/ 38100 h 119380"/>
                    <a:gd name="connsiteX16" fmla="*/ 40640 w 130007"/>
                    <a:gd name="connsiteY16" fmla="*/ 30480 h 119380"/>
                    <a:gd name="connsiteX17" fmla="*/ 43180 w 130007"/>
                    <a:gd name="connsiteY17" fmla="*/ 22860 h 119380"/>
                    <a:gd name="connsiteX18" fmla="*/ 73660 w 130007"/>
                    <a:gd name="connsiteY18" fmla="*/ 27940 h 119380"/>
                    <a:gd name="connsiteX19" fmla="*/ 81280 w 130007"/>
                    <a:gd name="connsiteY19" fmla="*/ 35560 h 119380"/>
                    <a:gd name="connsiteX20" fmla="*/ 109220 w 130007"/>
                    <a:gd name="connsiteY20" fmla="*/ 50800 h 119380"/>
                    <a:gd name="connsiteX21" fmla="*/ 119380 w 130007"/>
                    <a:gd name="connsiteY21" fmla="*/ 53340 h 119380"/>
                    <a:gd name="connsiteX22" fmla="*/ 129540 w 130007"/>
                    <a:gd name="connsiteY22" fmla="*/ 50800 h 119380"/>
                    <a:gd name="connsiteX23" fmla="*/ 127000 w 130007"/>
                    <a:gd name="connsiteY23" fmla="*/ 43180 h 119380"/>
                    <a:gd name="connsiteX24" fmla="*/ 121920 w 130007"/>
                    <a:gd name="connsiteY24" fmla="*/ 35560 h 119380"/>
                    <a:gd name="connsiteX25" fmla="*/ 114300 w 130007"/>
                    <a:gd name="connsiteY25" fmla="*/ 33020 h 119380"/>
                    <a:gd name="connsiteX26" fmla="*/ 106680 w 130007"/>
                    <a:gd name="connsiteY26" fmla="*/ 27940 h 119380"/>
                    <a:gd name="connsiteX27" fmla="*/ 101600 w 130007"/>
                    <a:gd name="connsiteY27" fmla="*/ 20320 h 119380"/>
                    <a:gd name="connsiteX28" fmla="*/ 93980 w 130007"/>
                    <a:gd name="connsiteY28" fmla="*/ 15240 h 119380"/>
                    <a:gd name="connsiteX29" fmla="*/ 93980 w 130007"/>
                    <a:gd name="connsiteY29" fmla="*/ 0 h 11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0007" h="119380">
                      <a:moveTo>
                        <a:pt x="17780" y="119380"/>
                      </a:moveTo>
                      <a:cubicBezTo>
                        <a:pt x="15288" y="116265"/>
                        <a:pt x="5236" y="104451"/>
                        <a:pt x="2540" y="99060"/>
                      </a:cubicBezTo>
                      <a:cubicBezTo>
                        <a:pt x="1343" y="96665"/>
                        <a:pt x="847" y="93980"/>
                        <a:pt x="0" y="91440"/>
                      </a:cubicBezTo>
                      <a:cubicBezTo>
                        <a:pt x="847" y="84667"/>
                        <a:pt x="-232" y="77358"/>
                        <a:pt x="2540" y="71120"/>
                      </a:cubicBezTo>
                      <a:cubicBezTo>
                        <a:pt x="3627" y="68673"/>
                        <a:pt x="7483" y="68580"/>
                        <a:pt x="10160" y="68580"/>
                      </a:cubicBezTo>
                      <a:cubicBezTo>
                        <a:pt x="15310" y="68580"/>
                        <a:pt x="20320" y="70273"/>
                        <a:pt x="25400" y="71120"/>
                      </a:cubicBezTo>
                      <a:cubicBezTo>
                        <a:pt x="30480" y="74507"/>
                        <a:pt x="37253" y="76200"/>
                        <a:pt x="40640" y="81280"/>
                      </a:cubicBezTo>
                      <a:cubicBezTo>
                        <a:pt x="42333" y="83820"/>
                        <a:pt x="43336" y="86993"/>
                        <a:pt x="45720" y="88900"/>
                      </a:cubicBezTo>
                      <a:cubicBezTo>
                        <a:pt x="47811" y="90573"/>
                        <a:pt x="50945" y="90243"/>
                        <a:pt x="53340" y="91440"/>
                      </a:cubicBezTo>
                      <a:cubicBezTo>
                        <a:pt x="56070" y="92805"/>
                        <a:pt x="58420" y="94827"/>
                        <a:pt x="60960" y="96520"/>
                      </a:cubicBezTo>
                      <a:cubicBezTo>
                        <a:pt x="64347" y="95673"/>
                        <a:pt x="70016" y="97292"/>
                        <a:pt x="71120" y="93980"/>
                      </a:cubicBezTo>
                      <a:cubicBezTo>
                        <a:pt x="73279" y="87504"/>
                        <a:pt x="69801" y="80376"/>
                        <a:pt x="68580" y="73660"/>
                      </a:cubicBezTo>
                      <a:cubicBezTo>
                        <a:pt x="68101" y="71026"/>
                        <a:pt x="67713" y="68131"/>
                        <a:pt x="66040" y="66040"/>
                      </a:cubicBezTo>
                      <a:cubicBezTo>
                        <a:pt x="64133" y="63656"/>
                        <a:pt x="60960" y="62653"/>
                        <a:pt x="58420" y="60960"/>
                      </a:cubicBezTo>
                      <a:lnTo>
                        <a:pt x="48260" y="45720"/>
                      </a:lnTo>
                      <a:cubicBezTo>
                        <a:pt x="46567" y="43180"/>
                        <a:pt x="44145" y="40996"/>
                        <a:pt x="43180" y="38100"/>
                      </a:cubicBezTo>
                      <a:lnTo>
                        <a:pt x="40640" y="30480"/>
                      </a:lnTo>
                      <a:cubicBezTo>
                        <a:pt x="41487" y="27940"/>
                        <a:pt x="40555" y="23385"/>
                        <a:pt x="43180" y="22860"/>
                      </a:cubicBezTo>
                      <a:cubicBezTo>
                        <a:pt x="53814" y="20733"/>
                        <a:pt x="63965" y="24708"/>
                        <a:pt x="73660" y="27940"/>
                      </a:cubicBezTo>
                      <a:cubicBezTo>
                        <a:pt x="76200" y="30480"/>
                        <a:pt x="78445" y="33355"/>
                        <a:pt x="81280" y="35560"/>
                      </a:cubicBezTo>
                      <a:cubicBezTo>
                        <a:pt x="91866" y="43793"/>
                        <a:pt x="97160" y="46780"/>
                        <a:pt x="109220" y="50800"/>
                      </a:cubicBezTo>
                      <a:cubicBezTo>
                        <a:pt x="112532" y="51904"/>
                        <a:pt x="115993" y="52493"/>
                        <a:pt x="119380" y="53340"/>
                      </a:cubicBezTo>
                      <a:cubicBezTo>
                        <a:pt x="122767" y="52493"/>
                        <a:pt x="127445" y="53593"/>
                        <a:pt x="129540" y="50800"/>
                      </a:cubicBezTo>
                      <a:cubicBezTo>
                        <a:pt x="131146" y="48658"/>
                        <a:pt x="128197" y="45575"/>
                        <a:pt x="127000" y="43180"/>
                      </a:cubicBezTo>
                      <a:cubicBezTo>
                        <a:pt x="125635" y="40450"/>
                        <a:pt x="124304" y="37467"/>
                        <a:pt x="121920" y="35560"/>
                      </a:cubicBezTo>
                      <a:cubicBezTo>
                        <a:pt x="119829" y="33887"/>
                        <a:pt x="116695" y="34217"/>
                        <a:pt x="114300" y="33020"/>
                      </a:cubicBezTo>
                      <a:cubicBezTo>
                        <a:pt x="111570" y="31655"/>
                        <a:pt x="109220" y="29633"/>
                        <a:pt x="106680" y="27940"/>
                      </a:cubicBezTo>
                      <a:cubicBezTo>
                        <a:pt x="104987" y="25400"/>
                        <a:pt x="103759" y="22479"/>
                        <a:pt x="101600" y="20320"/>
                      </a:cubicBezTo>
                      <a:cubicBezTo>
                        <a:pt x="99441" y="18161"/>
                        <a:pt x="95052" y="18098"/>
                        <a:pt x="93980" y="15240"/>
                      </a:cubicBezTo>
                      <a:cubicBezTo>
                        <a:pt x="92196" y="10483"/>
                        <a:pt x="93980" y="5080"/>
                        <a:pt x="9398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val 23">
                  <a:extLst>
                    <a:ext uri="{FF2B5EF4-FFF2-40B4-BE49-F238E27FC236}">
                      <a16:creationId xmlns:a16="http://schemas.microsoft.com/office/drawing/2014/main" id="{038ED237-FADB-43F1-92AE-690672D66F17}"/>
                    </a:ext>
                  </a:extLst>
                </p:cNvPr>
                <p:cNvSpPr/>
                <p:nvPr/>
              </p:nvSpPr>
              <p:spPr>
                <a:xfrm rot="3162466">
                  <a:off x="9332103" y="3439397"/>
                  <a:ext cx="96900" cy="173333"/>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grpSp>
            <p:nvGrpSpPr>
              <p:cNvPr id="12" name="Group 11">
                <a:extLst>
                  <a:ext uri="{FF2B5EF4-FFF2-40B4-BE49-F238E27FC236}">
                    <a16:creationId xmlns:a16="http://schemas.microsoft.com/office/drawing/2014/main" id="{2F5AFEEF-FEDC-4734-826A-748A03977A6C}"/>
                  </a:ext>
                </a:extLst>
              </p:cNvPr>
              <p:cNvGrpSpPr/>
              <p:nvPr/>
            </p:nvGrpSpPr>
            <p:grpSpPr>
              <a:xfrm>
                <a:off x="9762723" y="2767068"/>
                <a:ext cx="173333" cy="119380"/>
                <a:chOff x="9293886" y="3461380"/>
                <a:chExt cx="173333" cy="119380"/>
              </a:xfrm>
            </p:grpSpPr>
            <p:sp>
              <p:nvSpPr>
                <p:cNvPr id="20" name="Freeform: Shape 19">
                  <a:extLst>
                    <a:ext uri="{FF2B5EF4-FFF2-40B4-BE49-F238E27FC236}">
                      <a16:creationId xmlns:a16="http://schemas.microsoft.com/office/drawing/2014/main" id="{84278C1B-6D14-4702-8DCF-9D3155A77601}"/>
                    </a:ext>
                  </a:extLst>
                </p:cNvPr>
                <p:cNvSpPr/>
                <p:nvPr/>
              </p:nvSpPr>
              <p:spPr>
                <a:xfrm>
                  <a:off x="9321161" y="3461380"/>
                  <a:ext cx="130007" cy="119380"/>
                </a:xfrm>
                <a:custGeom>
                  <a:avLst/>
                  <a:gdLst>
                    <a:gd name="connsiteX0" fmla="*/ 17780 w 130007"/>
                    <a:gd name="connsiteY0" fmla="*/ 119380 h 119380"/>
                    <a:gd name="connsiteX1" fmla="*/ 2540 w 130007"/>
                    <a:gd name="connsiteY1" fmla="*/ 99060 h 119380"/>
                    <a:gd name="connsiteX2" fmla="*/ 0 w 130007"/>
                    <a:gd name="connsiteY2" fmla="*/ 91440 h 119380"/>
                    <a:gd name="connsiteX3" fmla="*/ 2540 w 130007"/>
                    <a:gd name="connsiteY3" fmla="*/ 71120 h 119380"/>
                    <a:gd name="connsiteX4" fmla="*/ 10160 w 130007"/>
                    <a:gd name="connsiteY4" fmla="*/ 68580 h 119380"/>
                    <a:gd name="connsiteX5" fmla="*/ 25400 w 130007"/>
                    <a:gd name="connsiteY5" fmla="*/ 71120 h 119380"/>
                    <a:gd name="connsiteX6" fmla="*/ 40640 w 130007"/>
                    <a:gd name="connsiteY6" fmla="*/ 81280 h 119380"/>
                    <a:gd name="connsiteX7" fmla="*/ 45720 w 130007"/>
                    <a:gd name="connsiteY7" fmla="*/ 88900 h 119380"/>
                    <a:gd name="connsiteX8" fmla="*/ 53340 w 130007"/>
                    <a:gd name="connsiteY8" fmla="*/ 91440 h 119380"/>
                    <a:gd name="connsiteX9" fmla="*/ 60960 w 130007"/>
                    <a:gd name="connsiteY9" fmla="*/ 96520 h 119380"/>
                    <a:gd name="connsiteX10" fmla="*/ 71120 w 130007"/>
                    <a:gd name="connsiteY10" fmla="*/ 93980 h 119380"/>
                    <a:gd name="connsiteX11" fmla="*/ 68580 w 130007"/>
                    <a:gd name="connsiteY11" fmla="*/ 73660 h 119380"/>
                    <a:gd name="connsiteX12" fmla="*/ 66040 w 130007"/>
                    <a:gd name="connsiteY12" fmla="*/ 66040 h 119380"/>
                    <a:gd name="connsiteX13" fmla="*/ 58420 w 130007"/>
                    <a:gd name="connsiteY13" fmla="*/ 60960 h 119380"/>
                    <a:gd name="connsiteX14" fmla="*/ 48260 w 130007"/>
                    <a:gd name="connsiteY14" fmla="*/ 45720 h 119380"/>
                    <a:gd name="connsiteX15" fmla="*/ 43180 w 130007"/>
                    <a:gd name="connsiteY15" fmla="*/ 38100 h 119380"/>
                    <a:gd name="connsiteX16" fmla="*/ 40640 w 130007"/>
                    <a:gd name="connsiteY16" fmla="*/ 30480 h 119380"/>
                    <a:gd name="connsiteX17" fmla="*/ 43180 w 130007"/>
                    <a:gd name="connsiteY17" fmla="*/ 22860 h 119380"/>
                    <a:gd name="connsiteX18" fmla="*/ 73660 w 130007"/>
                    <a:gd name="connsiteY18" fmla="*/ 27940 h 119380"/>
                    <a:gd name="connsiteX19" fmla="*/ 81280 w 130007"/>
                    <a:gd name="connsiteY19" fmla="*/ 35560 h 119380"/>
                    <a:gd name="connsiteX20" fmla="*/ 109220 w 130007"/>
                    <a:gd name="connsiteY20" fmla="*/ 50800 h 119380"/>
                    <a:gd name="connsiteX21" fmla="*/ 119380 w 130007"/>
                    <a:gd name="connsiteY21" fmla="*/ 53340 h 119380"/>
                    <a:gd name="connsiteX22" fmla="*/ 129540 w 130007"/>
                    <a:gd name="connsiteY22" fmla="*/ 50800 h 119380"/>
                    <a:gd name="connsiteX23" fmla="*/ 127000 w 130007"/>
                    <a:gd name="connsiteY23" fmla="*/ 43180 h 119380"/>
                    <a:gd name="connsiteX24" fmla="*/ 121920 w 130007"/>
                    <a:gd name="connsiteY24" fmla="*/ 35560 h 119380"/>
                    <a:gd name="connsiteX25" fmla="*/ 114300 w 130007"/>
                    <a:gd name="connsiteY25" fmla="*/ 33020 h 119380"/>
                    <a:gd name="connsiteX26" fmla="*/ 106680 w 130007"/>
                    <a:gd name="connsiteY26" fmla="*/ 27940 h 119380"/>
                    <a:gd name="connsiteX27" fmla="*/ 101600 w 130007"/>
                    <a:gd name="connsiteY27" fmla="*/ 20320 h 119380"/>
                    <a:gd name="connsiteX28" fmla="*/ 93980 w 130007"/>
                    <a:gd name="connsiteY28" fmla="*/ 15240 h 119380"/>
                    <a:gd name="connsiteX29" fmla="*/ 93980 w 130007"/>
                    <a:gd name="connsiteY29" fmla="*/ 0 h 11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0007" h="119380">
                      <a:moveTo>
                        <a:pt x="17780" y="119380"/>
                      </a:moveTo>
                      <a:cubicBezTo>
                        <a:pt x="15288" y="116265"/>
                        <a:pt x="5236" y="104451"/>
                        <a:pt x="2540" y="99060"/>
                      </a:cubicBezTo>
                      <a:cubicBezTo>
                        <a:pt x="1343" y="96665"/>
                        <a:pt x="847" y="93980"/>
                        <a:pt x="0" y="91440"/>
                      </a:cubicBezTo>
                      <a:cubicBezTo>
                        <a:pt x="847" y="84667"/>
                        <a:pt x="-232" y="77358"/>
                        <a:pt x="2540" y="71120"/>
                      </a:cubicBezTo>
                      <a:cubicBezTo>
                        <a:pt x="3627" y="68673"/>
                        <a:pt x="7483" y="68580"/>
                        <a:pt x="10160" y="68580"/>
                      </a:cubicBezTo>
                      <a:cubicBezTo>
                        <a:pt x="15310" y="68580"/>
                        <a:pt x="20320" y="70273"/>
                        <a:pt x="25400" y="71120"/>
                      </a:cubicBezTo>
                      <a:cubicBezTo>
                        <a:pt x="30480" y="74507"/>
                        <a:pt x="37253" y="76200"/>
                        <a:pt x="40640" y="81280"/>
                      </a:cubicBezTo>
                      <a:cubicBezTo>
                        <a:pt x="42333" y="83820"/>
                        <a:pt x="43336" y="86993"/>
                        <a:pt x="45720" y="88900"/>
                      </a:cubicBezTo>
                      <a:cubicBezTo>
                        <a:pt x="47811" y="90573"/>
                        <a:pt x="50945" y="90243"/>
                        <a:pt x="53340" y="91440"/>
                      </a:cubicBezTo>
                      <a:cubicBezTo>
                        <a:pt x="56070" y="92805"/>
                        <a:pt x="58420" y="94827"/>
                        <a:pt x="60960" y="96520"/>
                      </a:cubicBezTo>
                      <a:cubicBezTo>
                        <a:pt x="64347" y="95673"/>
                        <a:pt x="70016" y="97292"/>
                        <a:pt x="71120" y="93980"/>
                      </a:cubicBezTo>
                      <a:cubicBezTo>
                        <a:pt x="73279" y="87504"/>
                        <a:pt x="69801" y="80376"/>
                        <a:pt x="68580" y="73660"/>
                      </a:cubicBezTo>
                      <a:cubicBezTo>
                        <a:pt x="68101" y="71026"/>
                        <a:pt x="67713" y="68131"/>
                        <a:pt x="66040" y="66040"/>
                      </a:cubicBezTo>
                      <a:cubicBezTo>
                        <a:pt x="64133" y="63656"/>
                        <a:pt x="60960" y="62653"/>
                        <a:pt x="58420" y="60960"/>
                      </a:cubicBezTo>
                      <a:lnTo>
                        <a:pt x="48260" y="45720"/>
                      </a:lnTo>
                      <a:cubicBezTo>
                        <a:pt x="46567" y="43180"/>
                        <a:pt x="44145" y="40996"/>
                        <a:pt x="43180" y="38100"/>
                      </a:cubicBezTo>
                      <a:lnTo>
                        <a:pt x="40640" y="30480"/>
                      </a:lnTo>
                      <a:cubicBezTo>
                        <a:pt x="41487" y="27940"/>
                        <a:pt x="40555" y="23385"/>
                        <a:pt x="43180" y="22860"/>
                      </a:cubicBezTo>
                      <a:cubicBezTo>
                        <a:pt x="53814" y="20733"/>
                        <a:pt x="63965" y="24708"/>
                        <a:pt x="73660" y="27940"/>
                      </a:cubicBezTo>
                      <a:cubicBezTo>
                        <a:pt x="76200" y="30480"/>
                        <a:pt x="78445" y="33355"/>
                        <a:pt x="81280" y="35560"/>
                      </a:cubicBezTo>
                      <a:cubicBezTo>
                        <a:pt x="91866" y="43793"/>
                        <a:pt x="97160" y="46780"/>
                        <a:pt x="109220" y="50800"/>
                      </a:cubicBezTo>
                      <a:cubicBezTo>
                        <a:pt x="112532" y="51904"/>
                        <a:pt x="115993" y="52493"/>
                        <a:pt x="119380" y="53340"/>
                      </a:cubicBezTo>
                      <a:cubicBezTo>
                        <a:pt x="122767" y="52493"/>
                        <a:pt x="127445" y="53593"/>
                        <a:pt x="129540" y="50800"/>
                      </a:cubicBezTo>
                      <a:cubicBezTo>
                        <a:pt x="131146" y="48658"/>
                        <a:pt x="128197" y="45575"/>
                        <a:pt x="127000" y="43180"/>
                      </a:cubicBezTo>
                      <a:cubicBezTo>
                        <a:pt x="125635" y="40450"/>
                        <a:pt x="124304" y="37467"/>
                        <a:pt x="121920" y="35560"/>
                      </a:cubicBezTo>
                      <a:cubicBezTo>
                        <a:pt x="119829" y="33887"/>
                        <a:pt x="116695" y="34217"/>
                        <a:pt x="114300" y="33020"/>
                      </a:cubicBezTo>
                      <a:cubicBezTo>
                        <a:pt x="111570" y="31655"/>
                        <a:pt x="109220" y="29633"/>
                        <a:pt x="106680" y="27940"/>
                      </a:cubicBezTo>
                      <a:cubicBezTo>
                        <a:pt x="104987" y="25400"/>
                        <a:pt x="103759" y="22479"/>
                        <a:pt x="101600" y="20320"/>
                      </a:cubicBezTo>
                      <a:cubicBezTo>
                        <a:pt x="99441" y="18161"/>
                        <a:pt x="95052" y="18098"/>
                        <a:pt x="93980" y="15240"/>
                      </a:cubicBezTo>
                      <a:cubicBezTo>
                        <a:pt x="92196" y="10483"/>
                        <a:pt x="93980" y="5080"/>
                        <a:pt x="9398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val 21">
                  <a:extLst>
                    <a:ext uri="{FF2B5EF4-FFF2-40B4-BE49-F238E27FC236}">
                      <a16:creationId xmlns:a16="http://schemas.microsoft.com/office/drawing/2014/main" id="{02D76356-2B54-421B-A2F7-B9CCFC5012B5}"/>
                    </a:ext>
                  </a:extLst>
                </p:cNvPr>
                <p:cNvSpPr/>
                <p:nvPr/>
              </p:nvSpPr>
              <p:spPr>
                <a:xfrm rot="3162466">
                  <a:off x="9332103" y="3439397"/>
                  <a:ext cx="96900" cy="173333"/>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grpSp>
            <p:nvGrpSpPr>
              <p:cNvPr id="13" name="Group 12">
                <a:extLst>
                  <a:ext uri="{FF2B5EF4-FFF2-40B4-BE49-F238E27FC236}">
                    <a16:creationId xmlns:a16="http://schemas.microsoft.com/office/drawing/2014/main" id="{B46CC3A1-C887-4B62-84F8-46E8191D2906}"/>
                  </a:ext>
                </a:extLst>
              </p:cNvPr>
              <p:cNvGrpSpPr/>
              <p:nvPr/>
            </p:nvGrpSpPr>
            <p:grpSpPr>
              <a:xfrm rot="18266652">
                <a:off x="9872182" y="866551"/>
                <a:ext cx="173333" cy="119380"/>
                <a:chOff x="9293886" y="3461380"/>
                <a:chExt cx="173333" cy="119380"/>
              </a:xfrm>
            </p:grpSpPr>
            <p:sp>
              <p:nvSpPr>
                <p:cNvPr id="18" name="Freeform: Shape 17">
                  <a:extLst>
                    <a:ext uri="{FF2B5EF4-FFF2-40B4-BE49-F238E27FC236}">
                      <a16:creationId xmlns:a16="http://schemas.microsoft.com/office/drawing/2014/main" id="{0B211430-F5EA-4307-80A9-2D1C8133ECBC}"/>
                    </a:ext>
                  </a:extLst>
                </p:cNvPr>
                <p:cNvSpPr/>
                <p:nvPr/>
              </p:nvSpPr>
              <p:spPr>
                <a:xfrm>
                  <a:off x="9321161" y="3461380"/>
                  <a:ext cx="130007" cy="119380"/>
                </a:xfrm>
                <a:custGeom>
                  <a:avLst/>
                  <a:gdLst>
                    <a:gd name="connsiteX0" fmla="*/ 17780 w 130007"/>
                    <a:gd name="connsiteY0" fmla="*/ 119380 h 119380"/>
                    <a:gd name="connsiteX1" fmla="*/ 2540 w 130007"/>
                    <a:gd name="connsiteY1" fmla="*/ 99060 h 119380"/>
                    <a:gd name="connsiteX2" fmla="*/ 0 w 130007"/>
                    <a:gd name="connsiteY2" fmla="*/ 91440 h 119380"/>
                    <a:gd name="connsiteX3" fmla="*/ 2540 w 130007"/>
                    <a:gd name="connsiteY3" fmla="*/ 71120 h 119380"/>
                    <a:gd name="connsiteX4" fmla="*/ 10160 w 130007"/>
                    <a:gd name="connsiteY4" fmla="*/ 68580 h 119380"/>
                    <a:gd name="connsiteX5" fmla="*/ 25400 w 130007"/>
                    <a:gd name="connsiteY5" fmla="*/ 71120 h 119380"/>
                    <a:gd name="connsiteX6" fmla="*/ 40640 w 130007"/>
                    <a:gd name="connsiteY6" fmla="*/ 81280 h 119380"/>
                    <a:gd name="connsiteX7" fmla="*/ 45720 w 130007"/>
                    <a:gd name="connsiteY7" fmla="*/ 88900 h 119380"/>
                    <a:gd name="connsiteX8" fmla="*/ 53340 w 130007"/>
                    <a:gd name="connsiteY8" fmla="*/ 91440 h 119380"/>
                    <a:gd name="connsiteX9" fmla="*/ 60960 w 130007"/>
                    <a:gd name="connsiteY9" fmla="*/ 96520 h 119380"/>
                    <a:gd name="connsiteX10" fmla="*/ 71120 w 130007"/>
                    <a:gd name="connsiteY10" fmla="*/ 93980 h 119380"/>
                    <a:gd name="connsiteX11" fmla="*/ 68580 w 130007"/>
                    <a:gd name="connsiteY11" fmla="*/ 73660 h 119380"/>
                    <a:gd name="connsiteX12" fmla="*/ 66040 w 130007"/>
                    <a:gd name="connsiteY12" fmla="*/ 66040 h 119380"/>
                    <a:gd name="connsiteX13" fmla="*/ 58420 w 130007"/>
                    <a:gd name="connsiteY13" fmla="*/ 60960 h 119380"/>
                    <a:gd name="connsiteX14" fmla="*/ 48260 w 130007"/>
                    <a:gd name="connsiteY14" fmla="*/ 45720 h 119380"/>
                    <a:gd name="connsiteX15" fmla="*/ 43180 w 130007"/>
                    <a:gd name="connsiteY15" fmla="*/ 38100 h 119380"/>
                    <a:gd name="connsiteX16" fmla="*/ 40640 w 130007"/>
                    <a:gd name="connsiteY16" fmla="*/ 30480 h 119380"/>
                    <a:gd name="connsiteX17" fmla="*/ 43180 w 130007"/>
                    <a:gd name="connsiteY17" fmla="*/ 22860 h 119380"/>
                    <a:gd name="connsiteX18" fmla="*/ 73660 w 130007"/>
                    <a:gd name="connsiteY18" fmla="*/ 27940 h 119380"/>
                    <a:gd name="connsiteX19" fmla="*/ 81280 w 130007"/>
                    <a:gd name="connsiteY19" fmla="*/ 35560 h 119380"/>
                    <a:gd name="connsiteX20" fmla="*/ 109220 w 130007"/>
                    <a:gd name="connsiteY20" fmla="*/ 50800 h 119380"/>
                    <a:gd name="connsiteX21" fmla="*/ 119380 w 130007"/>
                    <a:gd name="connsiteY21" fmla="*/ 53340 h 119380"/>
                    <a:gd name="connsiteX22" fmla="*/ 129540 w 130007"/>
                    <a:gd name="connsiteY22" fmla="*/ 50800 h 119380"/>
                    <a:gd name="connsiteX23" fmla="*/ 127000 w 130007"/>
                    <a:gd name="connsiteY23" fmla="*/ 43180 h 119380"/>
                    <a:gd name="connsiteX24" fmla="*/ 121920 w 130007"/>
                    <a:gd name="connsiteY24" fmla="*/ 35560 h 119380"/>
                    <a:gd name="connsiteX25" fmla="*/ 114300 w 130007"/>
                    <a:gd name="connsiteY25" fmla="*/ 33020 h 119380"/>
                    <a:gd name="connsiteX26" fmla="*/ 106680 w 130007"/>
                    <a:gd name="connsiteY26" fmla="*/ 27940 h 119380"/>
                    <a:gd name="connsiteX27" fmla="*/ 101600 w 130007"/>
                    <a:gd name="connsiteY27" fmla="*/ 20320 h 119380"/>
                    <a:gd name="connsiteX28" fmla="*/ 93980 w 130007"/>
                    <a:gd name="connsiteY28" fmla="*/ 15240 h 119380"/>
                    <a:gd name="connsiteX29" fmla="*/ 93980 w 130007"/>
                    <a:gd name="connsiteY29" fmla="*/ 0 h 11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0007" h="119380">
                      <a:moveTo>
                        <a:pt x="17780" y="119380"/>
                      </a:moveTo>
                      <a:cubicBezTo>
                        <a:pt x="15288" y="116265"/>
                        <a:pt x="5236" y="104451"/>
                        <a:pt x="2540" y="99060"/>
                      </a:cubicBezTo>
                      <a:cubicBezTo>
                        <a:pt x="1343" y="96665"/>
                        <a:pt x="847" y="93980"/>
                        <a:pt x="0" y="91440"/>
                      </a:cubicBezTo>
                      <a:cubicBezTo>
                        <a:pt x="847" y="84667"/>
                        <a:pt x="-232" y="77358"/>
                        <a:pt x="2540" y="71120"/>
                      </a:cubicBezTo>
                      <a:cubicBezTo>
                        <a:pt x="3627" y="68673"/>
                        <a:pt x="7483" y="68580"/>
                        <a:pt x="10160" y="68580"/>
                      </a:cubicBezTo>
                      <a:cubicBezTo>
                        <a:pt x="15310" y="68580"/>
                        <a:pt x="20320" y="70273"/>
                        <a:pt x="25400" y="71120"/>
                      </a:cubicBezTo>
                      <a:cubicBezTo>
                        <a:pt x="30480" y="74507"/>
                        <a:pt x="37253" y="76200"/>
                        <a:pt x="40640" y="81280"/>
                      </a:cubicBezTo>
                      <a:cubicBezTo>
                        <a:pt x="42333" y="83820"/>
                        <a:pt x="43336" y="86993"/>
                        <a:pt x="45720" y="88900"/>
                      </a:cubicBezTo>
                      <a:cubicBezTo>
                        <a:pt x="47811" y="90573"/>
                        <a:pt x="50945" y="90243"/>
                        <a:pt x="53340" y="91440"/>
                      </a:cubicBezTo>
                      <a:cubicBezTo>
                        <a:pt x="56070" y="92805"/>
                        <a:pt x="58420" y="94827"/>
                        <a:pt x="60960" y="96520"/>
                      </a:cubicBezTo>
                      <a:cubicBezTo>
                        <a:pt x="64347" y="95673"/>
                        <a:pt x="70016" y="97292"/>
                        <a:pt x="71120" y="93980"/>
                      </a:cubicBezTo>
                      <a:cubicBezTo>
                        <a:pt x="73279" y="87504"/>
                        <a:pt x="69801" y="80376"/>
                        <a:pt x="68580" y="73660"/>
                      </a:cubicBezTo>
                      <a:cubicBezTo>
                        <a:pt x="68101" y="71026"/>
                        <a:pt x="67713" y="68131"/>
                        <a:pt x="66040" y="66040"/>
                      </a:cubicBezTo>
                      <a:cubicBezTo>
                        <a:pt x="64133" y="63656"/>
                        <a:pt x="60960" y="62653"/>
                        <a:pt x="58420" y="60960"/>
                      </a:cubicBezTo>
                      <a:lnTo>
                        <a:pt x="48260" y="45720"/>
                      </a:lnTo>
                      <a:cubicBezTo>
                        <a:pt x="46567" y="43180"/>
                        <a:pt x="44145" y="40996"/>
                        <a:pt x="43180" y="38100"/>
                      </a:cubicBezTo>
                      <a:lnTo>
                        <a:pt x="40640" y="30480"/>
                      </a:lnTo>
                      <a:cubicBezTo>
                        <a:pt x="41487" y="27940"/>
                        <a:pt x="40555" y="23385"/>
                        <a:pt x="43180" y="22860"/>
                      </a:cubicBezTo>
                      <a:cubicBezTo>
                        <a:pt x="53814" y="20733"/>
                        <a:pt x="63965" y="24708"/>
                        <a:pt x="73660" y="27940"/>
                      </a:cubicBezTo>
                      <a:cubicBezTo>
                        <a:pt x="76200" y="30480"/>
                        <a:pt x="78445" y="33355"/>
                        <a:pt x="81280" y="35560"/>
                      </a:cubicBezTo>
                      <a:cubicBezTo>
                        <a:pt x="91866" y="43793"/>
                        <a:pt x="97160" y="46780"/>
                        <a:pt x="109220" y="50800"/>
                      </a:cubicBezTo>
                      <a:cubicBezTo>
                        <a:pt x="112532" y="51904"/>
                        <a:pt x="115993" y="52493"/>
                        <a:pt x="119380" y="53340"/>
                      </a:cubicBezTo>
                      <a:cubicBezTo>
                        <a:pt x="122767" y="52493"/>
                        <a:pt x="127445" y="53593"/>
                        <a:pt x="129540" y="50800"/>
                      </a:cubicBezTo>
                      <a:cubicBezTo>
                        <a:pt x="131146" y="48658"/>
                        <a:pt x="128197" y="45575"/>
                        <a:pt x="127000" y="43180"/>
                      </a:cubicBezTo>
                      <a:cubicBezTo>
                        <a:pt x="125635" y="40450"/>
                        <a:pt x="124304" y="37467"/>
                        <a:pt x="121920" y="35560"/>
                      </a:cubicBezTo>
                      <a:cubicBezTo>
                        <a:pt x="119829" y="33887"/>
                        <a:pt x="116695" y="34217"/>
                        <a:pt x="114300" y="33020"/>
                      </a:cubicBezTo>
                      <a:cubicBezTo>
                        <a:pt x="111570" y="31655"/>
                        <a:pt x="109220" y="29633"/>
                        <a:pt x="106680" y="27940"/>
                      </a:cubicBezTo>
                      <a:cubicBezTo>
                        <a:pt x="104987" y="25400"/>
                        <a:pt x="103759" y="22479"/>
                        <a:pt x="101600" y="20320"/>
                      </a:cubicBezTo>
                      <a:cubicBezTo>
                        <a:pt x="99441" y="18161"/>
                        <a:pt x="95052" y="18098"/>
                        <a:pt x="93980" y="15240"/>
                      </a:cubicBezTo>
                      <a:cubicBezTo>
                        <a:pt x="92196" y="10483"/>
                        <a:pt x="93980" y="5080"/>
                        <a:pt x="9398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Oval 18">
                  <a:extLst>
                    <a:ext uri="{FF2B5EF4-FFF2-40B4-BE49-F238E27FC236}">
                      <a16:creationId xmlns:a16="http://schemas.microsoft.com/office/drawing/2014/main" id="{6653DEC8-C8D0-4E7D-8AFC-71CA2379AB19}"/>
                    </a:ext>
                  </a:extLst>
                </p:cNvPr>
                <p:cNvSpPr/>
                <p:nvPr/>
              </p:nvSpPr>
              <p:spPr>
                <a:xfrm rot="3162466">
                  <a:off x="9332103" y="3439397"/>
                  <a:ext cx="96900" cy="173333"/>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grpSp>
            <p:nvGrpSpPr>
              <p:cNvPr id="14" name="Group 13">
                <a:extLst>
                  <a:ext uri="{FF2B5EF4-FFF2-40B4-BE49-F238E27FC236}">
                    <a16:creationId xmlns:a16="http://schemas.microsoft.com/office/drawing/2014/main" id="{0BA9A45D-3887-4CE7-BBB4-31072A90CC68}"/>
                  </a:ext>
                </a:extLst>
              </p:cNvPr>
              <p:cNvGrpSpPr/>
              <p:nvPr/>
            </p:nvGrpSpPr>
            <p:grpSpPr>
              <a:xfrm rot="18928066">
                <a:off x="10383958" y="2257523"/>
                <a:ext cx="173333" cy="119380"/>
                <a:chOff x="9293886" y="3461380"/>
                <a:chExt cx="173333" cy="119380"/>
              </a:xfrm>
            </p:grpSpPr>
            <p:sp>
              <p:nvSpPr>
                <p:cNvPr id="15" name="Freeform: Shape 14">
                  <a:extLst>
                    <a:ext uri="{FF2B5EF4-FFF2-40B4-BE49-F238E27FC236}">
                      <a16:creationId xmlns:a16="http://schemas.microsoft.com/office/drawing/2014/main" id="{F09913E2-9A91-4B44-9B82-DE9727E92DF5}"/>
                    </a:ext>
                  </a:extLst>
                </p:cNvPr>
                <p:cNvSpPr/>
                <p:nvPr/>
              </p:nvSpPr>
              <p:spPr>
                <a:xfrm>
                  <a:off x="9321161" y="3461380"/>
                  <a:ext cx="130007" cy="119380"/>
                </a:xfrm>
                <a:custGeom>
                  <a:avLst/>
                  <a:gdLst>
                    <a:gd name="connsiteX0" fmla="*/ 17780 w 130007"/>
                    <a:gd name="connsiteY0" fmla="*/ 119380 h 119380"/>
                    <a:gd name="connsiteX1" fmla="*/ 2540 w 130007"/>
                    <a:gd name="connsiteY1" fmla="*/ 99060 h 119380"/>
                    <a:gd name="connsiteX2" fmla="*/ 0 w 130007"/>
                    <a:gd name="connsiteY2" fmla="*/ 91440 h 119380"/>
                    <a:gd name="connsiteX3" fmla="*/ 2540 w 130007"/>
                    <a:gd name="connsiteY3" fmla="*/ 71120 h 119380"/>
                    <a:gd name="connsiteX4" fmla="*/ 10160 w 130007"/>
                    <a:gd name="connsiteY4" fmla="*/ 68580 h 119380"/>
                    <a:gd name="connsiteX5" fmla="*/ 25400 w 130007"/>
                    <a:gd name="connsiteY5" fmla="*/ 71120 h 119380"/>
                    <a:gd name="connsiteX6" fmla="*/ 40640 w 130007"/>
                    <a:gd name="connsiteY6" fmla="*/ 81280 h 119380"/>
                    <a:gd name="connsiteX7" fmla="*/ 45720 w 130007"/>
                    <a:gd name="connsiteY7" fmla="*/ 88900 h 119380"/>
                    <a:gd name="connsiteX8" fmla="*/ 53340 w 130007"/>
                    <a:gd name="connsiteY8" fmla="*/ 91440 h 119380"/>
                    <a:gd name="connsiteX9" fmla="*/ 60960 w 130007"/>
                    <a:gd name="connsiteY9" fmla="*/ 96520 h 119380"/>
                    <a:gd name="connsiteX10" fmla="*/ 71120 w 130007"/>
                    <a:gd name="connsiteY10" fmla="*/ 93980 h 119380"/>
                    <a:gd name="connsiteX11" fmla="*/ 68580 w 130007"/>
                    <a:gd name="connsiteY11" fmla="*/ 73660 h 119380"/>
                    <a:gd name="connsiteX12" fmla="*/ 66040 w 130007"/>
                    <a:gd name="connsiteY12" fmla="*/ 66040 h 119380"/>
                    <a:gd name="connsiteX13" fmla="*/ 58420 w 130007"/>
                    <a:gd name="connsiteY13" fmla="*/ 60960 h 119380"/>
                    <a:gd name="connsiteX14" fmla="*/ 48260 w 130007"/>
                    <a:gd name="connsiteY14" fmla="*/ 45720 h 119380"/>
                    <a:gd name="connsiteX15" fmla="*/ 43180 w 130007"/>
                    <a:gd name="connsiteY15" fmla="*/ 38100 h 119380"/>
                    <a:gd name="connsiteX16" fmla="*/ 40640 w 130007"/>
                    <a:gd name="connsiteY16" fmla="*/ 30480 h 119380"/>
                    <a:gd name="connsiteX17" fmla="*/ 43180 w 130007"/>
                    <a:gd name="connsiteY17" fmla="*/ 22860 h 119380"/>
                    <a:gd name="connsiteX18" fmla="*/ 73660 w 130007"/>
                    <a:gd name="connsiteY18" fmla="*/ 27940 h 119380"/>
                    <a:gd name="connsiteX19" fmla="*/ 81280 w 130007"/>
                    <a:gd name="connsiteY19" fmla="*/ 35560 h 119380"/>
                    <a:gd name="connsiteX20" fmla="*/ 109220 w 130007"/>
                    <a:gd name="connsiteY20" fmla="*/ 50800 h 119380"/>
                    <a:gd name="connsiteX21" fmla="*/ 119380 w 130007"/>
                    <a:gd name="connsiteY21" fmla="*/ 53340 h 119380"/>
                    <a:gd name="connsiteX22" fmla="*/ 129540 w 130007"/>
                    <a:gd name="connsiteY22" fmla="*/ 50800 h 119380"/>
                    <a:gd name="connsiteX23" fmla="*/ 127000 w 130007"/>
                    <a:gd name="connsiteY23" fmla="*/ 43180 h 119380"/>
                    <a:gd name="connsiteX24" fmla="*/ 121920 w 130007"/>
                    <a:gd name="connsiteY24" fmla="*/ 35560 h 119380"/>
                    <a:gd name="connsiteX25" fmla="*/ 114300 w 130007"/>
                    <a:gd name="connsiteY25" fmla="*/ 33020 h 119380"/>
                    <a:gd name="connsiteX26" fmla="*/ 106680 w 130007"/>
                    <a:gd name="connsiteY26" fmla="*/ 27940 h 119380"/>
                    <a:gd name="connsiteX27" fmla="*/ 101600 w 130007"/>
                    <a:gd name="connsiteY27" fmla="*/ 20320 h 119380"/>
                    <a:gd name="connsiteX28" fmla="*/ 93980 w 130007"/>
                    <a:gd name="connsiteY28" fmla="*/ 15240 h 119380"/>
                    <a:gd name="connsiteX29" fmla="*/ 93980 w 130007"/>
                    <a:gd name="connsiteY29" fmla="*/ 0 h 119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0007" h="119380">
                      <a:moveTo>
                        <a:pt x="17780" y="119380"/>
                      </a:moveTo>
                      <a:cubicBezTo>
                        <a:pt x="15288" y="116265"/>
                        <a:pt x="5236" y="104451"/>
                        <a:pt x="2540" y="99060"/>
                      </a:cubicBezTo>
                      <a:cubicBezTo>
                        <a:pt x="1343" y="96665"/>
                        <a:pt x="847" y="93980"/>
                        <a:pt x="0" y="91440"/>
                      </a:cubicBezTo>
                      <a:cubicBezTo>
                        <a:pt x="847" y="84667"/>
                        <a:pt x="-232" y="77358"/>
                        <a:pt x="2540" y="71120"/>
                      </a:cubicBezTo>
                      <a:cubicBezTo>
                        <a:pt x="3627" y="68673"/>
                        <a:pt x="7483" y="68580"/>
                        <a:pt x="10160" y="68580"/>
                      </a:cubicBezTo>
                      <a:cubicBezTo>
                        <a:pt x="15310" y="68580"/>
                        <a:pt x="20320" y="70273"/>
                        <a:pt x="25400" y="71120"/>
                      </a:cubicBezTo>
                      <a:cubicBezTo>
                        <a:pt x="30480" y="74507"/>
                        <a:pt x="37253" y="76200"/>
                        <a:pt x="40640" y="81280"/>
                      </a:cubicBezTo>
                      <a:cubicBezTo>
                        <a:pt x="42333" y="83820"/>
                        <a:pt x="43336" y="86993"/>
                        <a:pt x="45720" y="88900"/>
                      </a:cubicBezTo>
                      <a:cubicBezTo>
                        <a:pt x="47811" y="90573"/>
                        <a:pt x="50945" y="90243"/>
                        <a:pt x="53340" y="91440"/>
                      </a:cubicBezTo>
                      <a:cubicBezTo>
                        <a:pt x="56070" y="92805"/>
                        <a:pt x="58420" y="94827"/>
                        <a:pt x="60960" y="96520"/>
                      </a:cubicBezTo>
                      <a:cubicBezTo>
                        <a:pt x="64347" y="95673"/>
                        <a:pt x="70016" y="97292"/>
                        <a:pt x="71120" y="93980"/>
                      </a:cubicBezTo>
                      <a:cubicBezTo>
                        <a:pt x="73279" y="87504"/>
                        <a:pt x="69801" y="80376"/>
                        <a:pt x="68580" y="73660"/>
                      </a:cubicBezTo>
                      <a:cubicBezTo>
                        <a:pt x="68101" y="71026"/>
                        <a:pt x="67713" y="68131"/>
                        <a:pt x="66040" y="66040"/>
                      </a:cubicBezTo>
                      <a:cubicBezTo>
                        <a:pt x="64133" y="63656"/>
                        <a:pt x="60960" y="62653"/>
                        <a:pt x="58420" y="60960"/>
                      </a:cubicBezTo>
                      <a:lnTo>
                        <a:pt x="48260" y="45720"/>
                      </a:lnTo>
                      <a:cubicBezTo>
                        <a:pt x="46567" y="43180"/>
                        <a:pt x="44145" y="40996"/>
                        <a:pt x="43180" y="38100"/>
                      </a:cubicBezTo>
                      <a:lnTo>
                        <a:pt x="40640" y="30480"/>
                      </a:lnTo>
                      <a:cubicBezTo>
                        <a:pt x="41487" y="27940"/>
                        <a:pt x="40555" y="23385"/>
                        <a:pt x="43180" y="22860"/>
                      </a:cubicBezTo>
                      <a:cubicBezTo>
                        <a:pt x="53814" y="20733"/>
                        <a:pt x="63965" y="24708"/>
                        <a:pt x="73660" y="27940"/>
                      </a:cubicBezTo>
                      <a:cubicBezTo>
                        <a:pt x="76200" y="30480"/>
                        <a:pt x="78445" y="33355"/>
                        <a:pt x="81280" y="35560"/>
                      </a:cubicBezTo>
                      <a:cubicBezTo>
                        <a:pt x="91866" y="43793"/>
                        <a:pt x="97160" y="46780"/>
                        <a:pt x="109220" y="50800"/>
                      </a:cubicBezTo>
                      <a:cubicBezTo>
                        <a:pt x="112532" y="51904"/>
                        <a:pt x="115993" y="52493"/>
                        <a:pt x="119380" y="53340"/>
                      </a:cubicBezTo>
                      <a:cubicBezTo>
                        <a:pt x="122767" y="52493"/>
                        <a:pt x="127445" y="53593"/>
                        <a:pt x="129540" y="50800"/>
                      </a:cubicBezTo>
                      <a:cubicBezTo>
                        <a:pt x="131146" y="48658"/>
                        <a:pt x="128197" y="45575"/>
                        <a:pt x="127000" y="43180"/>
                      </a:cubicBezTo>
                      <a:cubicBezTo>
                        <a:pt x="125635" y="40450"/>
                        <a:pt x="124304" y="37467"/>
                        <a:pt x="121920" y="35560"/>
                      </a:cubicBezTo>
                      <a:cubicBezTo>
                        <a:pt x="119829" y="33887"/>
                        <a:pt x="116695" y="34217"/>
                        <a:pt x="114300" y="33020"/>
                      </a:cubicBezTo>
                      <a:cubicBezTo>
                        <a:pt x="111570" y="31655"/>
                        <a:pt x="109220" y="29633"/>
                        <a:pt x="106680" y="27940"/>
                      </a:cubicBezTo>
                      <a:cubicBezTo>
                        <a:pt x="104987" y="25400"/>
                        <a:pt x="103759" y="22479"/>
                        <a:pt x="101600" y="20320"/>
                      </a:cubicBezTo>
                      <a:cubicBezTo>
                        <a:pt x="99441" y="18161"/>
                        <a:pt x="95052" y="18098"/>
                        <a:pt x="93980" y="15240"/>
                      </a:cubicBezTo>
                      <a:cubicBezTo>
                        <a:pt x="92196" y="10483"/>
                        <a:pt x="93980" y="5080"/>
                        <a:pt x="93980" y="0"/>
                      </a:cubicBezTo>
                    </a:path>
                  </a:pathLst>
                </a:custGeom>
                <a:no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val 15">
                  <a:extLst>
                    <a:ext uri="{FF2B5EF4-FFF2-40B4-BE49-F238E27FC236}">
                      <a16:creationId xmlns:a16="http://schemas.microsoft.com/office/drawing/2014/main" id="{7753CECE-4395-44C9-A47B-2D95192F92FB}"/>
                    </a:ext>
                  </a:extLst>
                </p:cNvPr>
                <p:cNvSpPr/>
                <p:nvPr/>
              </p:nvSpPr>
              <p:spPr>
                <a:xfrm rot="3162466">
                  <a:off x="9332103" y="3439397"/>
                  <a:ext cx="96900" cy="173333"/>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GB"/>
                </a:p>
              </p:txBody>
            </p:sp>
          </p:grpSp>
        </p:grpSp>
        <p:sp>
          <p:nvSpPr>
            <p:cNvPr id="2" name="Oval 1">
              <a:extLst>
                <a:ext uri="{FF2B5EF4-FFF2-40B4-BE49-F238E27FC236}">
                  <a16:creationId xmlns:a16="http://schemas.microsoft.com/office/drawing/2014/main" id="{F601F8F0-2D25-4E8B-8003-805058995A77}"/>
                </a:ext>
              </a:extLst>
            </p:cNvPr>
            <p:cNvSpPr/>
            <p:nvPr/>
          </p:nvSpPr>
          <p:spPr>
            <a:xfrm>
              <a:off x="10074573" y="690947"/>
              <a:ext cx="45719"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Oval 44">
              <a:extLst>
                <a:ext uri="{FF2B5EF4-FFF2-40B4-BE49-F238E27FC236}">
                  <a16:creationId xmlns:a16="http://schemas.microsoft.com/office/drawing/2014/main" id="{58B2A286-6BFB-4431-BFAF-D3D0FCDE31DD}"/>
                </a:ext>
              </a:extLst>
            </p:cNvPr>
            <p:cNvSpPr/>
            <p:nvPr/>
          </p:nvSpPr>
          <p:spPr>
            <a:xfrm>
              <a:off x="10961666" y="1170430"/>
              <a:ext cx="45719"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6" name="Oval 45">
              <a:extLst>
                <a:ext uri="{FF2B5EF4-FFF2-40B4-BE49-F238E27FC236}">
                  <a16:creationId xmlns:a16="http://schemas.microsoft.com/office/drawing/2014/main" id="{0506B443-F506-4D4A-9918-ED2216E9754A}"/>
                </a:ext>
              </a:extLst>
            </p:cNvPr>
            <p:cNvSpPr/>
            <p:nvPr/>
          </p:nvSpPr>
          <p:spPr>
            <a:xfrm>
              <a:off x="10163012" y="1868235"/>
              <a:ext cx="45719"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Oval 46">
              <a:extLst>
                <a:ext uri="{FF2B5EF4-FFF2-40B4-BE49-F238E27FC236}">
                  <a16:creationId xmlns:a16="http://schemas.microsoft.com/office/drawing/2014/main" id="{39750B16-C80F-42F2-B24A-5DEF7B66E5E9}"/>
                </a:ext>
              </a:extLst>
            </p:cNvPr>
            <p:cNvSpPr/>
            <p:nvPr/>
          </p:nvSpPr>
          <p:spPr>
            <a:xfrm>
              <a:off x="10477111" y="2368873"/>
              <a:ext cx="45719" cy="45719"/>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TextBox 47">
              <a:extLst>
                <a:ext uri="{FF2B5EF4-FFF2-40B4-BE49-F238E27FC236}">
                  <a16:creationId xmlns:a16="http://schemas.microsoft.com/office/drawing/2014/main" id="{E787ACC8-1F0D-4198-9184-C783C27E08BB}"/>
                </a:ext>
              </a:extLst>
            </p:cNvPr>
            <p:cNvSpPr txBox="1"/>
            <p:nvPr/>
          </p:nvSpPr>
          <p:spPr>
            <a:xfrm>
              <a:off x="7727270" y="510440"/>
              <a:ext cx="1511209" cy="369332"/>
            </a:xfrm>
            <a:prstGeom prst="rect">
              <a:avLst/>
            </a:prstGeom>
            <a:noFill/>
          </p:spPr>
          <p:txBody>
            <a:bodyPr wrap="square" lIns="0" tIns="0" rIns="0" bIns="0" rtlCol="0">
              <a:spAutoFit/>
            </a:bodyPr>
            <a:lstStyle/>
            <a:p>
              <a:r>
                <a:rPr lang="en-GB" sz="2000">
                  <a:latin typeface="Century Gothic" panose="020B0502020202020204" pitchFamily="34" charset="0"/>
                </a:rPr>
                <a:t>Ribosome</a:t>
              </a:r>
              <a:r>
                <a:rPr lang="en-GB" sz="2400">
                  <a:latin typeface="Century Gothic" panose="020B0502020202020204" pitchFamily="34" charset="0"/>
                </a:rPr>
                <a:t> </a:t>
              </a:r>
            </a:p>
          </p:txBody>
        </p:sp>
        <p:cxnSp>
          <p:nvCxnSpPr>
            <p:cNvPr id="49" name="Straight Connector 48">
              <a:extLst>
                <a:ext uri="{FF2B5EF4-FFF2-40B4-BE49-F238E27FC236}">
                  <a16:creationId xmlns:a16="http://schemas.microsoft.com/office/drawing/2014/main" id="{199483FA-6153-41FC-BC3B-062A1D1CEA72}"/>
                </a:ext>
              </a:extLst>
            </p:cNvPr>
            <p:cNvCxnSpPr>
              <a:cxnSpLocks/>
            </p:cNvCxnSpPr>
            <p:nvPr/>
          </p:nvCxnSpPr>
          <p:spPr>
            <a:xfrm>
              <a:off x="9020027" y="713806"/>
              <a:ext cx="1054546"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5" name="Rectangle 4">
            <a:extLst>
              <a:ext uri="{FF2B5EF4-FFF2-40B4-BE49-F238E27FC236}">
                <a16:creationId xmlns:a16="http://schemas.microsoft.com/office/drawing/2014/main" id="{86EA3FCD-9F65-41A7-8FE3-93FD92852E8D}"/>
              </a:ext>
            </a:extLst>
          </p:cNvPr>
          <p:cNvSpPr/>
          <p:nvPr/>
        </p:nvSpPr>
        <p:spPr>
          <a:xfrm>
            <a:off x="294300" y="1572964"/>
            <a:ext cx="6096000" cy="830997"/>
          </a:xfrm>
          <a:prstGeom prst="rect">
            <a:avLst/>
          </a:prstGeom>
          <a:solidFill>
            <a:schemeClr val="accent1">
              <a:lumMod val="40000"/>
              <a:lumOff val="60000"/>
            </a:schemeClr>
          </a:solidFill>
        </p:spPr>
        <p:txBody>
          <a:bodyPr>
            <a:spAutoFit/>
          </a:bodyPr>
          <a:lstStyle/>
          <a:p>
            <a:r>
              <a:rPr lang="en-GB" sz="2400">
                <a:latin typeface="Century Gothic" panose="020B0502020202020204" pitchFamily="34" charset="0"/>
              </a:rPr>
              <a:t>Eukaryotic cells contain </a:t>
            </a:r>
            <a:r>
              <a:rPr lang="en-GB" sz="2400" b="1">
                <a:latin typeface="Century Gothic" panose="020B0502020202020204" pitchFamily="34" charset="0"/>
              </a:rPr>
              <a:t>genetic material </a:t>
            </a:r>
            <a:r>
              <a:rPr lang="en-GB" sz="2400">
                <a:latin typeface="Century Gothic" panose="020B0502020202020204" pitchFamily="34" charset="0"/>
              </a:rPr>
              <a:t>(DNA) within their </a:t>
            </a:r>
            <a:r>
              <a:rPr lang="en-GB" sz="2400" b="1">
                <a:latin typeface="Century Gothic" panose="020B0502020202020204" pitchFamily="34" charset="0"/>
              </a:rPr>
              <a:t>nucleus.</a:t>
            </a:r>
          </a:p>
        </p:txBody>
      </p:sp>
    </p:spTree>
    <p:extLst>
      <p:ext uri="{BB962C8B-B14F-4D97-AF65-F5344CB8AC3E}">
        <p14:creationId xmlns:p14="http://schemas.microsoft.com/office/powerpoint/2010/main" val="443262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1">
                                            <p:txEl>
                                              <p:pRg st="5" end="5"/>
                                            </p:txEl>
                                          </p:spTgt>
                                        </p:tgtEl>
                                        <p:attrNameLst>
                                          <p:attrName>style.visibility</p:attrName>
                                        </p:attrNameLst>
                                      </p:cBhvr>
                                      <p:to>
                                        <p:strVal val="visible"/>
                                      </p:to>
                                    </p:set>
                                    <p:animEffect transition="in" filter="fade">
                                      <p:cBhvr>
                                        <p:cTn id="12" dur="500"/>
                                        <p:tgtEl>
                                          <p:spTgt spid="21">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7">
                                            <p:txEl>
                                              <p:pRg st="0" end="0"/>
                                            </p:txEl>
                                          </p:spTgt>
                                        </p:tgtEl>
                                        <p:attrNameLst>
                                          <p:attrName>style.visibility</p:attrName>
                                        </p:attrNameLst>
                                      </p:cBhvr>
                                      <p:to>
                                        <p:strVal val="visible"/>
                                      </p:to>
                                    </p:set>
                                    <p:animEffect transition="in" filter="fade">
                                      <p:cBhvr>
                                        <p:cTn id="17" dur="500"/>
                                        <p:tgtEl>
                                          <p:spTgt spid="7">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7">
                                            <p:txEl>
                                              <p:pRg st="2" end="2"/>
                                            </p:txEl>
                                          </p:spTgt>
                                        </p:tgtEl>
                                        <p:attrNameLst>
                                          <p:attrName>style.visibility</p:attrName>
                                        </p:attrNameLst>
                                      </p:cBhvr>
                                      <p:to>
                                        <p:strVal val="visible"/>
                                      </p:to>
                                    </p:set>
                                    <p:animEffect transition="in" filter="fade">
                                      <p:cBhvr>
                                        <p:cTn id="22" dur="500"/>
                                        <p:tgtEl>
                                          <p:spTgt spid="7">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xEl>
                                              <p:pRg st="4" end="4"/>
                                            </p:txEl>
                                          </p:spTgt>
                                        </p:tgtEl>
                                        <p:attrNameLst>
                                          <p:attrName>style.visibility</p:attrName>
                                        </p:attrNameLst>
                                      </p:cBhvr>
                                      <p:to>
                                        <p:strVal val="visible"/>
                                      </p:to>
                                    </p:set>
                                    <p:animEffect transition="in" filter="fade">
                                      <p:cBhvr>
                                        <p:cTn id="27" dur="500"/>
                                        <p:tgtEl>
                                          <p:spTgt spid="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7">
                                            <p:txEl>
                                              <p:pRg st="6" end="6"/>
                                            </p:txEl>
                                          </p:spTgt>
                                        </p:tgtEl>
                                        <p:attrNameLst>
                                          <p:attrName>style.visibility</p:attrName>
                                        </p:attrNameLst>
                                      </p:cBhvr>
                                      <p:to>
                                        <p:strVal val="visible"/>
                                      </p:to>
                                    </p:set>
                                    <p:animEffect transition="in" filter="fade">
                                      <p:cBhvr>
                                        <p:cTn id="32" dur="500"/>
                                        <p:tgtEl>
                                          <p:spTgt spid="7">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7">
                                            <p:txEl>
                                              <p:pRg st="8" end="8"/>
                                            </p:txEl>
                                          </p:spTgt>
                                        </p:tgtEl>
                                        <p:attrNameLst>
                                          <p:attrName>style.visibility</p:attrName>
                                        </p:attrNameLst>
                                      </p:cBhvr>
                                      <p:to>
                                        <p:strVal val="visible"/>
                                      </p:to>
                                    </p:set>
                                    <p:animEffect transition="in" filter="fade">
                                      <p:cBhvr>
                                        <p:cTn id="37" dur="500"/>
                                        <p:tgtEl>
                                          <p:spTgt spid="7">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a:xfrm>
            <a:off x="273396" y="-19663"/>
            <a:ext cx="10620000" cy="720000"/>
          </a:xfrm>
        </p:spPr>
        <p:txBody>
          <a:bodyPr>
            <a:normAutofit/>
          </a:bodyPr>
          <a:lstStyle/>
          <a:p>
            <a:r>
              <a:rPr lang="en-GB">
                <a:latin typeface="Century Gothic" panose="020B0502020202020204" pitchFamily="34" charset="0"/>
              </a:rPr>
              <a:t>Prokaryotic Cells </a:t>
            </a:r>
          </a:p>
        </p:txBody>
      </p:sp>
      <p:sp>
        <p:nvSpPr>
          <p:cNvPr id="21" name="TextBox 20">
            <a:extLst>
              <a:ext uri="{FF2B5EF4-FFF2-40B4-BE49-F238E27FC236}">
                <a16:creationId xmlns:a16="http://schemas.microsoft.com/office/drawing/2014/main" id="{43E3846C-229F-3841-8E97-9C15D333A0D9}"/>
              </a:ext>
            </a:extLst>
          </p:cNvPr>
          <p:cNvSpPr txBox="1"/>
          <p:nvPr/>
        </p:nvSpPr>
        <p:spPr>
          <a:xfrm>
            <a:off x="289746" y="804578"/>
            <a:ext cx="6854886" cy="5539978"/>
          </a:xfrm>
          <a:prstGeom prst="rect">
            <a:avLst/>
          </a:prstGeom>
          <a:noFill/>
        </p:spPr>
        <p:txBody>
          <a:bodyPr wrap="square" lIns="0" tIns="0" rIns="0" bIns="0" rtlCol="0" anchor="t">
            <a:spAutoFit/>
          </a:bodyPr>
          <a:lstStyle/>
          <a:p>
            <a:endParaRPr lang="en-GB" sz="2400">
              <a:latin typeface="Century Gothic" panose="020B0502020202020204" pitchFamily="34" charset="0"/>
            </a:endParaRPr>
          </a:p>
          <a:p>
            <a:r>
              <a:rPr lang="en-GB" sz="2400" b="1">
                <a:latin typeface="Century Gothic" panose="020B0502020202020204" pitchFamily="34" charset="0"/>
              </a:rPr>
              <a:t>Bacterial</a:t>
            </a:r>
            <a:r>
              <a:rPr lang="en-GB" sz="2400">
                <a:latin typeface="Century Gothic" panose="020B0502020202020204" pitchFamily="34" charset="0"/>
              </a:rPr>
              <a:t> cells are prokaryotic</a:t>
            </a:r>
          </a:p>
          <a:p>
            <a:endParaRPr lang="en-GB" sz="2400">
              <a:latin typeface="Century Gothic" panose="020B0502020202020204" pitchFamily="34" charset="0"/>
            </a:endParaRPr>
          </a:p>
          <a:p>
            <a:endParaRPr lang="en-GB" sz="2400">
              <a:latin typeface="Century Gothic" panose="020B0502020202020204" pitchFamily="34" charset="0"/>
            </a:endParaRPr>
          </a:p>
          <a:p>
            <a:endParaRPr lang="en-GB" sz="2400">
              <a:latin typeface="Century Gothic" panose="020B0502020202020204" pitchFamily="34" charset="0"/>
            </a:endParaRPr>
          </a:p>
          <a:p>
            <a:endParaRPr lang="en-GB" sz="2400">
              <a:latin typeface="Century Gothic" panose="020B0502020202020204" pitchFamily="34" charset="0"/>
            </a:endParaRPr>
          </a:p>
          <a:p>
            <a:r>
              <a:rPr lang="en-GB" sz="2400">
                <a:latin typeface="Century Gothic" panose="020B0502020202020204" pitchFamily="34" charset="0"/>
              </a:rPr>
              <a:t>Prokaryotic cells are much smaller than eukaryotic cells, typically </a:t>
            </a:r>
            <a:r>
              <a:rPr lang="en-GB" sz="2400" b="1">
                <a:latin typeface="Century Gothic" panose="020B0502020202020204" pitchFamily="34" charset="0"/>
              </a:rPr>
              <a:t>1-10</a:t>
            </a:r>
            <a:r>
              <a:rPr lang="en-GB" sz="2400" b="1">
                <a:solidFill>
                  <a:srgbClr val="00B050"/>
                </a:solidFill>
                <a:latin typeface="Century Gothic" panose="020B0502020202020204" pitchFamily="34" charset="0"/>
                <a:cs typeface="Times New Roman"/>
              </a:rPr>
              <a:t> </a:t>
            </a:r>
            <a:r>
              <a:rPr lang="el-GR" sz="2400" b="1">
                <a:latin typeface="Century Gothic" panose="020B0502020202020204" pitchFamily="34" charset="0"/>
                <a:cs typeface="Times New Roman"/>
              </a:rPr>
              <a:t>μ</a:t>
            </a:r>
            <a:r>
              <a:rPr lang="en-GB" sz="2400" b="1">
                <a:latin typeface="Century Gothic" panose="020B0502020202020204" pitchFamily="34" charset="0"/>
              </a:rPr>
              <a:t>m</a:t>
            </a:r>
            <a:r>
              <a:rPr lang="en-GB" sz="2400">
                <a:latin typeface="Century Gothic" panose="020B0502020202020204" pitchFamily="34" charset="0"/>
              </a:rPr>
              <a:t>  in size</a:t>
            </a:r>
          </a:p>
          <a:p>
            <a:endParaRPr lang="en-GB" sz="2400">
              <a:latin typeface="Century Gothic" panose="020B0502020202020204" pitchFamily="34" charset="0"/>
            </a:endParaRPr>
          </a:p>
          <a:p>
            <a:r>
              <a:rPr lang="en-GB" sz="2400">
                <a:latin typeface="Century Gothic" panose="020B0502020202020204" pitchFamily="34" charset="0"/>
              </a:rPr>
              <a:t>Prokaryotic cells contain </a:t>
            </a:r>
            <a:r>
              <a:rPr lang="en-GB" sz="2400" b="1">
                <a:latin typeface="Century Gothic" panose="020B0502020202020204" pitchFamily="34" charset="0"/>
              </a:rPr>
              <a:t>genetic material </a:t>
            </a:r>
            <a:r>
              <a:rPr lang="en-GB" sz="2400">
                <a:latin typeface="Century Gothic" panose="020B0502020202020204" pitchFamily="34" charset="0"/>
              </a:rPr>
              <a:t>(DNA) in small rings called </a:t>
            </a:r>
            <a:r>
              <a:rPr lang="en-GB" sz="2400" b="1">
                <a:latin typeface="Century Gothic" panose="020B0502020202020204" pitchFamily="34" charset="0"/>
              </a:rPr>
              <a:t>plasmids</a:t>
            </a:r>
            <a:r>
              <a:rPr lang="en-GB" sz="2400">
                <a:latin typeface="Century Gothic" panose="020B0502020202020204" pitchFamily="34" charset="0"/>
              </a:rPr>
              <a:t>, or in larger loops</a:t>
            </a:r>
          </a:p>
          <a:p>
            <a:endParaRPr lang="en-GB" sz="2400">
              <a:latin typeface="Century Gothic" panose="020B0502020202020204" pitchFamily="34" charset="0"/>
            </a:endParaRPr>
          </a:p>
          <a:p>
            <a:r>
              <a:rPr lang="en-GB" sz="2400">
                <a:latin typeface="Century Gothic" panose="020B0502020202020204" pitchFamily="34" charset="0"/>
              </a:rPr>
              <a:t>Both eukaryotic and prokaryotic cells contain </a:t>
            </a:r>
            <a:r>
              <a:rPr lang="en-GB" sz="2400" b="1">
                <a:latin typeface="Century Gothic" panose="020B0502020202020204" pitchFamily="34" charset="0"/>
              </a:rPr>
              <a:t>ribosomes</a:t>
            </a:r>
            <a:r>
              <a:rPr lang="en-GB" sz="2400">
                <a:latin typeface="Century Gothic" panose="020B0502020202020204" pitchFamily="34" charset="0"/>
              </a:rPr>
              <a:t>, which make proteins for the cell</a:t>
            </a:r>
          </a:p>
        </p:txBody>
      </p:sp>
      <p:sp>
        <p:nvSpPr>
          <p:cNvPr id="4" name="Freeform: Shape 3">
            <a:extLst>
              <a:ext uri="{FF2B5EF4-FFF2-40B4-BE49-F238E27FC236}">
                <a16:creationId xmlns:a16="http://schemas.microsoft.com/office/drawing/2014/main" id="{35FE8304-3CFE-47B4-890D-C76A4C395D62}"/>
              </a:ext>
            </a:extLst>
          </p:cNvPr>
          <p:cNvSpPr/>
          <p:nvPr/>
        </p:nvSpPr>
        <p:spPr>
          <a:xfrm>
            <a:off x="10217496" y="1534676"/>
            <a:ext cx="631205" cy="1350274"/>
          </a:xfrm>
          <a:custGeom>
            <a:avLst/>
            <a:gdLst>
              <a:gd name="connsiteX0" fmla="*/ 386861 w 509953"/>
              <a:gd name="connsiteY0" fmla="*/ 123738 h 1090892"/>
              <a:gd name="connsiteX1" fmla="*/ 17584 w 509953"/>
              <a:gd name="connsiteY1" fmla="*/ 106153 h 1090892"/>
              <a:gd name="connsiteX2" fmla="*/ 0 w 509953"/>
              <a:gd name="connsiteY2" fmla="*/ 158907 h 1090892"/>
              <a:gd name="connsiteX3" fmla="*/ 140677 w 509953"/>
              <a:gd name="connsiteY3" fmla="*/ 334753 h 1090892"/>
              <a:gd name="connsiteX4" fmla="*/ 193430 w 509953"/>
              <a:gd name="connsiteY4" fmla="*/ 352338 h 1090892"/>
              <a:gd name="connsiteX5" fmla="*/ 369277 w 509953"/>
              <a:gd name="connsiteY5" fmla="*/ 475430 h 1090892"/>
              <a:gd name="connsiteX6" fmla="*/ 422030 w 509953"/>
              <a:gd name="connsiteY6" fmla="*/ 510600 h 1090892"/>
              <a:gd name="connsiteX7" fmla="*/ 457200 w 509953"/>
              <a:gd name="connsiteY7" fmla="*/ 563353 h 1090892"/>
              <a:gd name="connsiteX8" fmla="*/ 492369 w 509953"/>
              <a:gd name="connsiteY8" fmla="*/ 598523 h 1090892"/>
              <a:gd name="connsiteX9" fmla="*/ 509953 w 509953"/>
              <a:gd name="connsiteY9" fmla="*/ 668861 h 1090892"/>
              <a:gd name="connsiteX10" fmla="*/ 492369 w 509953"/>
              <a:gd name="connsiteY10" fmla="*/ 950215 h 1090892"/>
              <a:gd name="connsiteX11" fmla="*/ 439615 w 509953"/>
              <a:gd name="connsiteY11" fmla="*/ 1020553 h 1090892"/>
              <a:gd name="connsiteX12" fmla="*/ 334107 w 509953"/>
              <a:gd name="connsiteY12" fmla="*/ 1090892 h 1090892"/>
              <a:gd name="connsiteX13" fmla="*/ 228600 w 509953"/>
              <a:gd name="connsiteY13" fmla="*/ 1055723 h 1090892"/>
              <a:gd name="connsiteX14" fmla="*/ 175846 w 509953"/>
              <a:gd name="connsiteY14" fmla="*/ 915046 h 1090892"/>
              <a:gd name="connsiteX15" fmla="*/ 211015 w 509953"/>
              <a:gd name="connsiteY15" fmla="*/ 739200 h 1090892"/>
              <a:gd name="connsiteX16" fmla="*/ 246184 w 509953"/>
              <a:gd name="connsiteY16" fmla="*/ 686446 h 1090892"/>
              <a:gd name="connsiteX17" fmla="*/ 369277 w 509953"/>
              <a:gd name="connsiteY17" fmla="*/ 598523 h 1090892"/>
              <a:gd name="connsiteX18" fmla="*/ 404446 w 509953"/>
              <a:gd name="connsiteY18" fmla="*/ 563353 h 1090892"/>
              <a:gd name="connsiteX19" fmla="*/ 422030 w 509953"/>
              <a:gd name="connsiteY19" fmla="*/ 510600 h 1090892"/>
              <a:gd name="connsiteX20" fmla="*/ 457200 w 509953"/>
              <a:gd name="connsiteY20" fmla="*/ 457846 h 1090892"/>
              <a:gd name="connsiteX21" fmla="*/ 404446 w 509953"/>
              <a:gd name="connsiteY21" fmla="*/ 141323 h 1090892"/>
              <a:gd name="connsiteX22" fmla="*/ 351692 w 509953"/>
              <a:gd name="connsiteY22" fmla="*/ 106153 h 1090892"/>
              <a:gd name="connsiteX23" fmla="*/ 316523 w 509953"/>
              <a:gd name="connsiteY23" fmla="*/ 53400 h 1090892"/>
              <a:gd name="connsiteX24" fmla="*/ 140677 w 509953"/>
              <a:gd name="connsiteY24" fmla="*/ 106153 h 1090892"/>
              <a:gd name="connsiteX25" fmla="*/ 123092 w 509953"/>
              <a:gd name="connsiteY25" fmla="*/ 158907 h 1090892"/>
              <a:gd name="connsiteX26" fmla="*/ 158261 w 509953"/>
              <a:gd name="connsiteY26" fmla="*/ 528184 h 1090892"/>
              <a:gd name="connsiteX27" fmla="*/ 123092 w 509953"/>
              <a:gd name="connsiteY27" fmla="*/ 756784 h 1090892"/>
              <a:gd name="connsiteX28" fmla="*/ 87923 w 509953"/>
              <a:gd name="connsiteY28" fmla="*/ 809538 h 1090892"/>
              <a:gd name="connsiteX29" fmla="*/ 334107 w 509953"/>
              <a:gd name="connsiteY29" fmla="*/ 791953 h 1090892"/>
              <a:gd name="connsiteX30" fmla="*/ 439615 w 509953"/>
              <a:gd name="connsiteY30" fmla="*/ 774369 h 1090892"/>
              <a:gd name="connsiteX31" fmla="*/ 492369 w 509953"/>
              <a:gd name="connsiteY31" fmla="*/ 756784 h 1090892"/>
              <a:gd name="connsiteX32" fmla="*/ 509953 w 509953"/>
              <a:gd name="connsiteY32" fmla="*/ 827123 h 1090892"/>
              <a:gd name="connsiteX33" fmla="*/ 457200 w 509953"/>
              <a:gd name="connsiteY33" fmla="*/ 967800 h 1090892"/>
              <a:gd name="connsiteX34" fmla="*/ 404446 w 509953"/>
              <a:gd name="connsiteY34" fmla="*/ 985384 h 1090892"/>
              <a:gd name="connsiteX35" fmla="*/ 246184 w 509953"/>
              <a:gd name="connsiteY35" fmla="*/ 967800 h 1090892"/>
              <a:gd name="connsiteX36" fmla="*/ 281353 w 509953"/>
              <a:gd name="connsiteY36" fmla="*/ 633692 h 1090892"/>
              <a:gd name="connsiteX37" fmla="*/ 316523 w 509953"/>
              <a:gd name="connsiteY37" fmla="*/ 493015 h 1090892"/>
              <a:gd name="connsiteX38" fmla="*/ 334107 w 509953"/>
              <a:gd name="connsiteY38" fmla="*/ 422677 h 1090892"/>
              <a:gd name="connsiteX39" fmla="*/ 316523 w 509953"/>
              <a:gd name="connsiteY39" fmla="*/ 246830 h 1090892"/>
              <a:gd name="connsiteX40" fmla="*/ 263769 w 509953"/>
              <a:gd name="connsiteY40" fmla="*/ 194077 h 1090892"/>
              <a:gd name="connsiteX41" fmla="*/ 228600 w 509953"/>
              <a:gd name="connsiteY41" fmla="*/ 141323 h 1090892"/>
              <a:gd name="connsiteX42" fmla="*/ 263769 w 509953"/>
              <a:gd name="connsiteY42" fmla="*/ 18230 h 1090892"/>
              <a:gd name="connsiteX43" fmla="*/ 422030 w 509953"/>
              <a:gd name="connsiteY43" fmla="*/ 88569 h 1090892"/>
              <a:gd name="connsiteX44" fmla="*/ 439615 w 509953"/>
              <a:gd name="connsiteY44" fmla="*/ 141323 h 1090892"/>
              <a:gd name="connsiteX45" fmla="*/ 422030 w 509953"/>
              <a:gd name="connsiteY45" fmla="*/ 194077 h 1090892"/>
              <a:gd name="connsiteX46" fmla="*/ 263769 w 509953"/>
              <a:gd name="connsiteY46" fmla="*/ 282000 h 1090892"/>
              <a:gd name="connsiteX47" fmla="*/ 246184 w 509953"/>
              <a:gd name="connsiteY47" fmla="*/ 334753 h 1090892"/>
              <a:gd name="connsiteX48" fmla="*/ 211015 w 509953"/>
              <a:gd name="connsiteY48" fmla="*/ 369923 h 1090892"/>
              <a:gd name="connsiteX49" fmla="*/ 193430 w 509953"/>
              <a:gd name="connsiteY49" fmla="*/ 457846 h 1090892"/>
              <a:gd name="connsiteX50" fmla="*/ 228600 w 509953"/>
              <a:gd name="connsiteY50" fmla="*/ 809538 h 1090892"/>
              <a:gd name="connsiteX51" fmla="*/ 246184 w 509953"/>
              <a:gd name="connsiteY51" fmla="*/ 862292 h 1090892"/>
              <a:gd name="connsiteX52" fmla="*/ 351692 w 509953"/>
              <a:gd name="connsiteY52" fmla="*/ 932630 h 1090892"/>
              <a:gd name="connsiteX53" fmla="*/ 386861 w 509953"/>
              <a:gd name="connsiteY53" fmla="*/ 1038138 h 1090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509953" h="1090892">
                <a:moveTo>
                  <a:pt x="386861" y="123738"/>
                </a:moveTo>
                <a:cubicBezTo>
                  <a:pt x="209066" y="84228"/>
                  <a:pt x="109259" y="-31359"/>
                  <a:pt x="17584" y="106153"/>
                </a:cubicBezTo>
                <a:cubicBezTo>
                  <a:pt x="7302" y="121576"/>
                  <a:pt x="5861" y="141322"/>
                  <a:pt x="0" y="158907"/>
                </a:cubicBezTo>
                <a:cubicBezTo>
                  <a:pt x="25057" y="234080"/>
                  <a:pt x="38525" y="300701"/>
                  <a:pt x="140677" y="334753"/>
                </a:cubicBezTo>
                <a:cubicBezTo>
                  <a:pt x="158261" y="340615"/>
                  <a:pt x="177227" y="343336"/>
                  <a:pt x="193430" y="352338"/>
                </a:cubicBezTo>
                <a:cubicBezTo>
                  <a:pt x="266180" y="392755"/>
                  <a:pt x="304745" y="429336"/>
                  <a:pt x="369277" y="475430"/>
                </a:cubicBezTo>
                <a:cubicBezTo>
                  <a:pt x="386474" y="487714"/>
                  <a:pt x="404446" y="498877"/>
                  <a:pt x="422030" y="510600"/>
                </a:cubicBezTo>
                <a:cubicBezTo>
                  <a:pt x="433753" y="528184"/>
                  <a:pt x="443998" y="546850"/>
                  <a:pt x="457200" y="563353"/>
                </a:cubicBezTo>
                <a:cubicBezTo>
                  <a:pt x="467557" y="576299"/>
                  <a:pt x="484955" y="583694"/>
                  <a:pt x="492369" y="598523"/>
                </a:cubicBezTo>
                <a:cubicBezTo>
                  <a:pt x="503177" y="620139"/>
                  <a:pt x="504092" y="645415"/>
                  <a:pt x="509953" y="668861"/>
                </a:cubicBezTo>
                <a:cubicBezTo>
                  <a:pt x="504092" y="762646"/>
                  <a:pt x="510797" y="858072"/>
                  <a:pt x="492369" y="950215"/>
                </a:cubicBezTo>
                <a:cubicBezTo>
                  <a:pt x="486621" y="978953"/>
                  <a:pt x="458377" y="998038"/>
                  <a:pt x="439615" y="1020553"/>
                </a:cubicBezTo>
                <a:cubicBezTo>
                  <a:pt x="401252" y="1066588"/>
                  <a:pt x="395017" y="1060437"/>
                  <a:pt x="334107" y="1090892"/>
                </a:cubicBezTo>
                <a:cubicBezTo>
                  <a:pt x="298938" y="1079169"/>
                  <a:pt x="258257" y="1077966"/>
                  <a:pt x="228600" y="1055723"/>
                </a:cubicBezTo>
                <a:cubicBezTo>
                  <a:pt x="200305" y="1034501"/>
                  <a:pt x="183485" y="945603"/>
                  <a:pt x="175846" y="915046"/>
                </a:cubicBezTo>
                <a:cubicBezTo>
                  <a:pt x="187569" y="856431"/>
                  <a:pt x="193436" y="796333"/>
                  <a:pt x="211015" y="739200"/>
                </a:cubicBezTo>
                <a:cubicBezTo>
                  <a:pt x="217230" y="719000"/>
                  <a:pt x="231240" y="701390"/>
                  <a:pt x="246184" y="686446"/>
                </a:cubicBezTo>
                <a:cubicBezTo>
                  <a:pt x="295693" y="636937"/>
                  <a:pt x="319350" y="638465"/>
                  <a:pt x="369277" y="598523"/>
                </a:cubicBezTo>
                <a:cubicBezTo>
                  <a:pt x="382223" y="588166"/>
                  <a:pt x="392723" y="575076"/>
                  <a:pt x="404446" y="563353"/>
                </a:cubicBezTo>
                <a:cubicBezTo>
                  <a:pt x="410307" y="545769"/>
                  <a:pt x="413741" y="527179"/>
                  <a:pt x="422030" y="510600"/>
                </a:cubicBezTo>
                <a:cubicBezTo>
                  <a:pt x="431482" y="491697"/>
                  <a:pt x="456028" y="478948"/>
                  <a:pt x="457200" y="457846"/>
                </a:cubicBezTo>
                <a:cubicBezTo>
                  <a:pt x="461971" y="371971"/>
                  <a:pt x="482795" y="219673"/>
                  <a:pt x="404446" y="141323"/>
                </a:cubicBezTo>
                <a:cubicBezTo>
                  <a:pt x="389502" y="126379"/>
                  <a:pt x="369277" y="117876"/>
                  <a:pt x="351692" y="106153"/>
                </a:cubicBezTo>
                <a:cubicBezTo>
                  <a:pt x="339969" y="88569"/>
                  <a:pt x="337154" y="57985"/>
                  <a:pt x="316523" y="53400"/>
                </a:cubicBezTo>
                <a:cubicBezTo>
                  <a:pt x="231656" y="34541"/>
                  <a:pt x="197758" y="68099"/>
                  <a:pt x="140677" y="106153"/>
                </a:cubicBezTo>
                <a:cubicBezTo>
                  <a:pt x="134815" y="123738"/>
                  <a:pt x="123092" y="140371"/>
                  <a:pt x="123092" y="158907"/>
                </a:cubicBezTo>
                <a:cubicBezTo>
                  <a:pt x="123092" y="438096"/>
                  <a:pt x="110527" y="384977"/>
                  <a:pt x="158261" y="528184"/>
                </a:cubicBezTo>
                <a:cubicBezTo>
                  <a:pt x="154730" y="559962"/>
                  <a:pt x="145937" y="703479"/>
                  <a:pt x="123092" y="756784"/>
                </a:cubicBezTo>
                <a:cubicBezTo>
                  <a:pt x="114767" y="776209"/>
                  <a:pt x="67076" y="806064"/>
                  <a:pt x="87923" y="809538"/>
                </a:cubicBezTo>
                <a:cubicBezTo>
                  <a:pt x="169074" y="823063"/>
                  <a:pt x="252046" y="797815"/>
                  <a:pt x="334107" y="791953"/>
                </a:cubicBezTo>
                <a:cubicBezTo>
                  <a:pt x="369276" y="786092"/>
                  <a:pt x="404810" y="782103"/>
                  <a:pt x="439615" y="774369"/>
                </a:cubicBezTo>
                <a:cubicBezTo>
                  <a:pt x="457710" y="770348"/>
                  <a:pt x="477540" y="745662"/>
                  <a:pt x="492369" y="756784"/>
                </a:cubicBezTo>
                <a:cubicBezTo>
                  <a:pt x="511703" y="771285"/>
                  <a:pt x="504092" y="803677"/>
                  <a:pt x="509953" y="827123"/>
                </a:cubicBezTo>
                <a:cubicBezTo>
                  <a:pt x="499262" y="891269"/>
                  <a:pt x="513107" y="934256"/>
                  <a:pt x="457200" y="967800"/>
                </a:cubicBezTo>
                <a:cubicBezTo>
                  <a:pt x="441306" y="977337"/>
                  <a:pt x="422031" y="979523"/>
                  <a:pt x="404446" y="985384"/>
                </a:cubicBezTo>
                <a:cubicBezTo>
                  <a:pt x="351692" y="979523"/>
                  <a:pt x="268785" y="1015827"/>
                  <a:pt x="246184" y="967800"/>
                </a:cubicBezTo>
                <a:cubicBezTo>
                  <a:pt x="178680" y="824354"/>
                  <a:pt x="251067" y="744739"/>
                  <a:pt x="281353" y="633692"/>
                </a:cubicBezTo>
                <a:cubicBezTo>
                  <a:pt x="294071" y="587060"/>
                  <a:pt x="304800" y="539907"/>
                  <a:pt x="316523" y="493015"/>
                </a:cubicBezTo>
                <a:lnTo>
                  <a:pt x="334107" y="422677"/>
                </a:lnTo>
                <a:cubicBezTo>
                  <a:pt x="328246" y="364061"/>
                  <a:pt x="333847" y="303133"/>
                  <a:pt x="316523" y="246830"/>
                </a:cubicBezTo>
                <a:cubicBezTo>
                  <a:pt x="309210" y="223061"/>
                  <a:pt x="279689" y="213181"/>
                  <a:pt x="263769" y="194077"/>
                </a:cubicBezTo>
                <a:cubicBezTo>
                  <a:pt x="250239" y="177841"/>
                  <a:pt x="240323" y="158908"/>
                  <a:pt x="228600" y="141323"/>
                </a:cubicBezTo>
                <a:cubicBezTo>
                  <a:pt x="240323" y="100292"/>
                  <a:pt x="228263" y="41901"/>
                  <a:pt x="263769" y="18230"/>
                </a:cubicBezTo>
                <a:cubicBezTo>
                  <a:pt x="342678" y="-34376"/>
                  <a:pt x="397067" y="38644"/>
                  <a:pt x="422030" y="88569"/>
                </a:cubicBezTo>
                <a:cubicBezTo>
                  <a:pt x="430320" y="105148"/>
                  <a:pt x="433753" y="123738"/>
                  <a:pt x="439615" y="141323"/>
                </a:cubicBezTo>
                <a:cubicBezTo>
                  <a:pt x="433753" y="158908"/>
                  <a:pt x="435137" y="180970"/>
                  <a:pt x="422030" y="194077"/>
                </a:cubicBezTo>
                <a:cubicBezTo>
                  <a:pt x="361566" y="254541"/>
                  <a:pt x="330106" y="259887"/>
                  <a:pt x="263769" y="282000"/>
                </a:cubicBezTo>
                <a:cubicBezTo>
                  <a:pt x="257907" y="299584"/>
                  <a:pt x="255721" y="318859"/>
                  <a:pt x="246184" y="334753"/>
                </a:cubicBezTo>
                <a:cubicBezTo>
                  <a:pt x="237654" y="348969"/>
                  <a:pt x="217546" y="354684"/>
                  <a:pt x="211015" y="369923"/>
                </a:cubicBezTo>
                <a:cubicBezTo>
                  <a:pt x="199242" y="397395"/>
                  <a:pt x="199292" y="428538"/>
                  <a:pt x="193430" y="457846"/>
                </a:cubicBezTo>
                <a:cubicBezTo>
                  <a:pt x="206244" y="662873"/>
                  <a:pt x="189839" y="673872"/>
                  <a:pt x="228600" y="809538"/>
                </a:cubicBezTo>
                <a:cubicBezTo>
                  <a:pt x="233692" y="827361"/>
                  <a:pt x="233077" y="849185"/>
                  <a:pt x="246184" y="862292"/>
                </a:cubicBezTo>
                <a:cubicBezTo>
                  <a:pt x="276072" y="892180"/>
                  <a:pt x="351692" y="932630"/>
                  <a:pt x="351692" y="932630"/>
                </a:cubicBezTo>
                <a:lnTo>
                  <a:pt x="386861" y="1038138"/>
                </a:lnTo>
              </a:path>
            </a:pathLst>
          </a:cu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5" name="Oval 4">
            <a:extLst>
              <a:ext uri="{FF2B5EF4-FFF2-40B4-BE49-F238E27FC236}">
                <a16:creationId xmlns:a16="http://schemas.microsoft.com/office/drawing/2014/main" id="{239C9831-A193-445C-BA53-076BDC62507C}"/>
              </a:ext>
            </a:extLst>
          </p:cNvPr>
          <p:cNvSpPr/>
          <p:nvPr/>
        </p:nvSpPr>
        <p:spPr>
          <a:xfrm>
            <a:off x="9972714" y="3488530"/>
            <a:ext cx="175270" cy="175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9" name="Oval 8">
            <a:extLst>
              <a:ext uri="{FF2B5EF4-FFF2-40B4-BE49-F238E27FC236}">
                <a16:creationId xmlns:a16="http://schemas.microsoft.com/office/drawing/2014/main" id="{F26B08A4-2C31-4036-8005-10BED8E1C0D7}"/>
              </a:ext>
            </a:extLst>
          </p:cNvPr>
          <p:cNvSpPr/>
          <p:nvPr/>
        </p:nvSpPr>
        <p:spPr>
          <a:xfrm>
            <a:off x="10445464" y="4197942"/>
            <a:ext cx="175270" cy="175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0" name="Oval 9">
            <a:extLst>
              <a:ext uri="{FF2B5EF4-FFF2-40B4-BE49-F238E27FC236}">
                <a16:creationId xmlns:a16="http://schemas.microsoft.com/office/drawing/2014/main" id="{2E772689-0660-48FE-AA39-04E8F647C6F0}"/>
              </a:ext>
            </a:extLst>
          </p:cNvPr>
          <p:cNvSpPr/>
          <p:nvPr/>
        </p:nvSpPr>
        <p:spPr>
          <a:xfrm>
            <a:off x="10270193" y="970199"/>
            <a:ext cx="175270" cy="17527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7" name="Oval 6">
            <a:extLst>
              <a:ext uri="{FF2B5EF4-FFF2-40B4-BE49-F238E27FC236}">
                <a16:creationId xmlns:a16="http://schemas.microsoft.com/office/drawing/2014/main" id="{DAAEBCC5-A23C-4D28-907F-1030D87EB184}"/>
              </a:ext>
            </a:extLst>
          </p:cNvPr>
          <p:cNvSpPr/>
          <p:nvPr/>
        </p:nvSpPr>
        <p:spPr>
          <a:xfrm>
            <a:off x="9288356" y="345932"/>
            <a:ext cx="2104170" cy="4882223"/>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4" name="Oval 13">
            <a:extLst>
              <a:ext uri="{FF2B5EF4-FFF2-40B4-BE49-F238E27FC236}">
                <a16:creationId xmlns:a16="http://schemas.microsoft.com/office/drawing/2014/main" id="{3804B4C1-2C31-41AB-A96A-826818D03FC3}"/>
              </a:ext>
            </a:extLst>
          </p:cNvPr>
          <p:cNvSpPr/>
          <p:nvPr/>
        </p:nvSpPr>
        <p:spPr>
          <a:xfrm>
            <a:off x="9371373" y="403200"/>
            <a:ext cx="1938134" cy="4733235"/>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5" name="Oval 14">
            <a:extLst>
              <a:ext uri="{FF2B5EF4-FFF2-40B4-BE49-F238E27FC236}">
                <a16:creationId xmlns:a16="http://schemas.microsoft.com/office/drawing/2014/main" id="{DF3BBB40-A997-4703-A569-6F12A81F99C2}"/>
              </a:ext>
            </a:extLst>
          </p:cNvPr>
          <p:cNvSpPr/>
          <p:nvPr/>
        </p:nvSpPr>
        <p:spPr>
          <a:xfrm>
            <a:off x="10276863" y="727186"/>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8" name="Oval 17">
            <a:extLst>
              <a:ext uri="{FF2B5EF4-FFF2-40B4-BE49-F238E27FC236}">
                <a16:creationId xmlns:a16="http://schemas.microsoft.com/office/drawing/2014/main" id="{023C9AC8-57AF-414D-8763-479501B47257}"/>
              </a:ext>
            </a:extLst>
          </p:cNvPr>
          <p:cNvSpPr/>
          <p:nvPr/>
        </p:nvSpPr>
        <p:spPr>
          <a:xfrm>
            <a:off x="10032301" y="4155254"/>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9" name="Oval 18">
            <a:extLst>
              <a:ext uri="{FF2B5EF4-FFF2-40B4-BE49-F238E27FC236}">
                <a16:creationId xmlns:a16="http://schemas.microsoft.com/office/drawing/2014/main" id="{95A9B0A2-9826-48DB-A38E-7C463F7D53BD}"/>
              </a:ext>
            </a:extLst>
          </p:cNvPr>
          <p:cNvSpPr/>
          <p:nvPr/>
        </p:nvSpPr>
        <p:spPr>
          <a:xfrm>
            <a:off x="10848701" y="3443835"/>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0" name="Oval 19">
            <a:extLst>
              <a:ext uri="{FF2B5EF4-FFF2-40B4-BE49-F238E27FC236}">
                <a16:creationId xmlns:a16="http://schemas.microsoft.com/office/drawing/2014/main" id="{C2B5BBA1-1F48-4797-A192-35F807FE3A76}"/>
              </a:ext>
            </a:extLst>
          </p:cNvPr>
          <p:cNvSpPr/>
          <p:nvPr/>
        </p:nvSpPr>
        <p:spPr>
          <a:xfrm>
            <a:off x="9641474" y="2054522"/>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2" name="Oval 21">
            <a:extLst>
              <a:ext uri="{FF2B5EF4-FFF2-40B4-BE49-F238E27FC236}">
                <a16:creationId xmlns:a16="http://schemas.microsoft.com/office/drawing/2014/main" id="{6869E0BD-5D39-4F5F-83D2-6146C47CEC4F}"/>
              </a:ext>
            </a:extLst>
          </p:cNvPr>
          <p:cNvSpPr/>
          <p:nvPr/>
        </p:nvSpPr>
        <p:spPr>
          <a:xfrm>
            <a:off x="10009954" y="2742348"/>
            <a:ext cx="44695" cy="44695"/>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2" name="Rectangle 1">
            <a:extLst>
              <a:ext uri="{FF2B5EF4-FFF2-40B4-BE49-F238E27FC236}">
                <a16:creationId xmlns:a16="http://schemas.microsoft.com/office/drawing/2014/main" id="{77337CD6-93E5-4C82-9DB8-9B973D097933}"/>
              </a:ext>
            </a:extLst>
          </p:cNvPr>
          <p:cNvSpPr/>
          <p:nvPr/>
        </p:nvSpPr>
        <p:spPr>
          <a:xfrm>
            <a:off x="233059" y="1768836"/>
            <a:ext cx="6400216" cy="830997"/>
          </a:xfrm>
          <a:prstGeom prst="rect">
            <a:avLst/>
          </a:prstGeom>
          <a:solidFill>
            <a:schemeClr val="accent1">
              <a:lumMod val="40000"/>
              <a:lumOff val="60000"/>
            </a:schemeClr>
          </a:solidFill>
        </p:spPr>
        <p:txBody>
          <a:bodyPr wrap="square">
            <a:spAutoFit/>
          </a:bodyPr>
          <a:lstStyle/>
          <a:p>
            <a:r>
              <a:rPr lang="en-GB" sz="2400" dirty="0">
                <a:latin typeface="Century Gothic" panose="020B0502020202020204" pitchFamily="34" charset="0"/>
              </a:rPr>
              <a:t>Prokaryotic cells </a:t>
            </a:r>
            <a:r>
              <a:rPr lang="en-GB" sz="2400" b="1" dirty="0">
                <a:latin typeface="Century Gothic" panose="020B0502020202020204" pitchFamily="34" charset="0"/>
              </a:rPr>
              <a:t>do not </a:t>
            </a:r>
            <a:r>
              <a:rPr lang="en-GB" sz="2400" dirty="0">
                <a:latin typeface="Century Gothic" panose="020B0502020202020204" pitchFamily="34" charset="0"/>
              </a:rPr>
              <a:t>contain a </a:t>
            </a:r>
            <a:r>
              <a:rPr lang="en-GB" sz="2400" b="1" dirty="0">
                <a:latin typeface="Century Gothic" panose="020B0502020202020204" pitchFamily="34" charset="0"/>
              </a:rPr>
              <a:t>nucleus</a:t>
            </a:r>
            <a:r>
              <a:rPr lang="en-GB" sz="2400" dirty="0">
                <a:latin typeface="Century Gothic" panose="020B0502020202020204" pitchFamily="34" charset="0"/>
              </a:rPr>
              <a:t> or </a:t>
            </a:r>
            <a:r>
              <a:rPr lang="en-GB" sz="2400" b="1" dirty="0">
                <a:latin typeface="Century Gothic" panose="020B0502020202020204" pitchFamily="34" charset="0"/>
              </a:rPr>
              <a:t>membrane-bound</a:t>
            </a:r>
            <a:r>
              <a:rPr lang="en-GB" sz="2400" dirty="0">
                <a:latin typeface="Century Gothic" panose="020B0502020202020204" pitchFamily="34" charset="0"/>
              </a:rPr>
              <a:t> organelles </a:t>
            </a:r>
          </a:p>
        </p:txBody>
      </p:sp>
      <p:cxnSp>
        <p:nvCxnSpPr>
          <p:cNvPr id="40" name="Straight Arrow Connector 39">
            <a:extLst>
              <a:ext uri="{FF2B5EF4-FFF2-40B4-BE49-F238E27FC236}">
                <a16:creationId xmlns:a16="http://schemas.microsoft.com/office/drawing/2014/main" id="{20607DA5-0EE7-1A40-83FB-8C355B0C68AF}"/>
              </a:ext>
            </a:extLst>
          </p:cNvPr>
          <p:cNvCxnSpPr>
            <a:cxnSpLocks/>
          </p:cNvCxnSpPr>
          <p:nvPr/>
        </p:nvCxnSpPr>
        <p:spPr>
          <a:xfrm>
            <a:off x="8905718" y="734149"/>
            <a:ext cx="1385802" cy="133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E71ADC47-CF2F-DE48-9CA2-82E705C2F6CF}"/>
              </a:ext>
            </a:extLst>
          </p:cNvPr>
          <p:cNvSpPr txBox="1"/>
          <p:nvPr/>
        </p:nvSpPr>
        <p:spPr>
          <a:xfrm>
            <a:off x="7581219" y="342913"/>
            <a:ext cx="1574470" cy="461665"/>
          </a:xfrm>
          <a:prstGeom prst="rect">
            <a:avLst/>
          </a:prstGeom>
          <a:noFill/>
        </p:spPr>
        <p:txBody>
          <a:bodyPr wrap="none" rtlCol="0">
            <a:spAutoFit/>
          </a:bodyPr>
          <a:lstStyle/>
          <a:p>
            <a:r>
              <a:rPr lang="en-GB" sz="2400" b="1">
                <a:solidFill>
                  <a:schemeClr val="accent1"/>
                </a:solidFill>
                <a:latin typeface="Century Gothic" panose="020B0502020202020204" pitchFamily="34" charset="0"/>
              </a:rPr>
              <a:t>ribosome</a:t>
            </a:r>
          </a:p>
        </p:txBody>
      </p:sp>
      <p:cxnSp>
        <p:nvCxnSpPr>
          <p:cNvPr id="42" name="Straight Arrow Connector 41">
            <a:extLst>
              <a:ext uri="{FF2B5EF4-FFF2-40B4-BE49-F238E27FC236}">
                <a16:creationId xmlns:a16="http://schemas.microsoft.com/office/drawing/2014/main" id="{BC1B87AD-70A6-4542-83B3-88CC46A6F60A}"/>
              </a:ext>
            </a:extLst>
          </p:cNvPr>
          <p:cNvCxnSpPr>
            <a:cxnSpLocks/>
          </p:cNvCxnSpPr>
          <p:nvPr/>
        </p:nvCxnSpPr>
        <p:spPr>
          <a:xfrm>
            <a:off x="8584028" y="1480925"/>
            <a:ext cx="1385802" cy="133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91CBC7BE-9834-E648-BE47-E79C2C712E0A}"/>
              </a:ext>
            </a:extLst>
          </p:cNvPr>
          <p:cNvSpPr txBox="1"/>
          <p:nvPr/>
        </p:nvSpPr>
        <p:spPr>
          <a:xfrm>
            <a:off x="7259529" y="1089689"/>
            <a:ext cx="1754006" cy="461665"/>
          </a:xfrm>
          <a:prstGeom prst="rect">
            <a:avLst/>
          </a:prstGeom>
          <a:noFill/>
        </p:spPr>
        <p:txBody>
          <a:bodyPr wrap="none" rtlCol="0">
            <a:spAutoFit/>
          </a:bodyPr>
          <a:lstStyle/>
          <a:p>
            <a:r>
              <a:rPr lang="en-GB" sz="2400" b="1">
                <a:solidFill>
                  <a:schemeClr val="accent1"/>
                </a:solidFill>
                <a:latin typeface="Century Gothic" panose="020B0502020202020204" pitchFamily="34" charset="0"/>
              </a:rPr>
              <a:t>cytoplasm</a:t>
            </a:r>
          </a:p>
        </p:txBody>
      </p:sp>
      <p:cxnSp>
        <p:nvCxnSpPr>
          <p:cNvPr id="44" name="Straight Arrow Connector 43">
            <a:extLst>
              <a:ext uri="{FF2B5EF4-FFF2-40B4-BE49-F238E27FC236}">
                <a16:creationId xmlns:a16="http://schemas.microsoft.com/office/drawing/2014/main" id="{16F55BB7-70F2-EC46-844F-A6A2D2734477}"/>
              </a:ext>
            </a:extLst>
          </p:cNvPr>
          <p:cNvCxnSpPr>
            <a:cxnSpLocks/>
          </p:cNvCxnSpPr>
          <p:nvPr/>
        </p:nvCxnSpPr>
        <p:spPr>
          <a:xfrm>
            <a:off x="8507824" y="5021353"/>
            <a:ext cx="1385802" cy="133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a:extLst>
              <a:ext uri="{FF2B5EF4-FFF2-40B4-BE49-F238E27FC236}">
                <a16:creationId xmlns:a16="http://schemas.microsoft.com/office/drawing/2014/main" id="{B58F65E6-F4F9-7046-BA7B-B4E2D7461AAE}"/>
              </a:ext>
            </a:extLst>
          </p:cNvPr>
          <p:cNvSpPr txBox="1"/>
          <p:nvPr/>
        </p:nvSpPr>
        <p:spPr>
          <a:xfrm>
            <a:off x="7487126" y="4620484"/>
            <a:ext cx="1410964" cy="461665"/>
          </a:xfrm>
          <a:prstGeom prst="rect">
            <a:avLst/>
          </a:prstGeom>
          <a:noFill/>
        </p:spPr>
        <p:txBody>
          <a:bodyPr wrap="none" rtlCol="0">
            <a:spAutoFit/>
          </a:bodyPr>
          <a:lstStyle/>
          <a:p>
            <a:r>
              <a:rPr lang="en-GB" sz="2400" b="1">
                <a:solidFill>
                  <a:schemeClr val="accent1"/>
                </a:solidFill>
                <a:latin typeface="Century Gothic" panose="020B0502020202020204" pitchFamily="34" charset="0"/>
              </a:rPr>
              <a:t>cell wall</a:t>
            </a:r>
          </a:p>
        </p:txBody>
      </p:sp>
      <p:cxnSp>
        <p:nvCxnSpPr>
          <p:cNvPr id="46" name="Straight Arrow Connector 45">
            <a:extLst>
              <a:ext uri="{FF2B5EF4-FFF2-40B4-BE49-F238E27FC236}">
                <a16:creationId xmlns:a16="http://schemas.microsoft.com/office/drawing/2014/main" id="{1AF754BE-64CF-3943-9D8E-E60EB75CFC36}"/>
              </a:ext>
            </a:extLst>
          </p:cNvPr>
          <p:cNvCxnSpPr>
            <a:cxnSpLocks/>
          </p:cNvCxnSpPr>
          <p:nvPr/>
        </p:nvCxnSpPr>
        <p:spPr>
          <a:xfrm>
            <a:off x="8368454" y="4493911"/>
            <a:ext cx="1385802" cy="1334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36D6E549-E6D5-D449-96D0-27F16415DCEE}"/>
              </a:ext>
            </a:extLst>
          </p:cNvPr>
          <p:cNvSpPr txBox="1"/>
          <p:nvPr/>
        </p:nvSpPr>
        <p:spPr>
          <a:xfrm>
            <a:off x="6979617" y="4101733"/>
            <a:ext cx="2473754" cy="461665"/>
          </a:xfrm>
          <a:prstGeom prst="rect">
            <a:avLst/>
          </a:prstGeom>
          <a:noFill/>
        </p:spPr>
        <p:txBody>
          <a:bodyPr wrap="none" rtlCol="0">
            <a:spAutoFit/>
          </a:bodyPr>
          <a:lstStyle/>
          <a:p>
            <a:r>
              <a:rPr lang="en-GB" sz="2400" b="1">
                <a:solidFill>
                  <a:schemeClr val="accent1"/>
                </a:solidFill>
                <a:latin typeface="Century Gothic" panose="020B0502020202020204" pitchFamily="34" charset="0"/>
              </a:rPr>
              <a:t>cell membrane</a:t>
            </a:r>
          </a:p>
        </p:txBody>
      </p:sp>
      <p:sp>
        <p:nvSpPr>
          <p:cNvPr id="48" name="TextBox 47">
            <a:extLst>
              <a:ext uri="{FF2B5EF4-FFF2-40B4-BE49-F238E27FC236}">
                <a16:creationId xmlns:a16="http://schemas.microsoft.com/office/drawing/2014/main" id="{CD1541C2-47DE-0141-8A62-E70D034AC080}"/>
              </a:ext>
            </a:extLst>
          </p:cNvPr>
          <p:cNvSpPr txBox="1"/>
          <p:nvPr/>
        </p:nvSpPr>
        <p:spPr>
          <a:xfrm>
            <a:off x="7215463" y="2069486"/>
            <a:ext cx="1612942" cy="461665"/>
          </a:xfrm>
          <a:prstGeom prst="rect">
            <a:avLst/>
          </a:prstGeom>
          <a:noFill/>
        </p:spPr>
        <p:txBody>
          <a:bodyPr wrap="none" rtlCol="0">
            <a:spAutoFit/>
          </a:bodyPr>
          <a:lstStyle/>
          <a:p>
            <a:r>
              <a:rPr lang="en-GB" sz="2400" b="1">
                <a:solidFill>
                  <a:schemeClr val="accent1"/>
                </a:solidFill>
                <a:latin typeface="Century Gothic" panose="020B0502020202020204" pitchFamily="34" charset="0"/>
              </a:rPr>
              <a:t>DNA loop</a:t>
            </a:r>
          </a:p>
        </p:txBody>
      </p:sp>
      <p:sp>
        <p:nvSpPr>
          <p:cNvPr id="49" name="TextBox 48">
            <a:extLst>
              <a:ext uri="{FF2B5EF4-FFF2-40B4-BE49-F238E27FC236}">
                <a16:creationId xmlns:a16="http://schemas.microsoft.com/office/drawing/2014/main" id="{117E8F94-83D4-E54A-B271-ECBC80FDB528}"/>
              </a:ext>
            </a:extLst>
          </p:cNvPr>
          <p:cNvSpPr txBox="1"/>
          <p:nvPr/>
        </p:nvSpPr>
        <p:spPr>
          <a:xfrm>
            <a:off x="7144632" y="3133107"/>
            <a:ext cx="1366080" cy="461665"/>
          </a:xfrm>
          <a:prstGeom prst="rect">
            <a:avLst/>
          </a:prstGeom>
          <a:noFill/>
        </p:spPr>
        <p:txBody>
          <a:bodyPr wrap="none" rtlCol="0">
            <a:spAutoFit/>
          </a:bodyPr>
          <a:lstStyle/>
          <a:p>
            <a:r>
              <a:rPr lang="en-GB" sz="2400" b="1">
                <a:solidFill>
                  <a:schemeClr val="accent1"/>
                </a:solidFill>
                <a:latin typeface="Century Gothic" panose="020B0502020202020204" pitchFamily="34" charset="0"/>
              </a:rPr>
              <a:t>plasmid</a:t>
            </a:r>
          </a:p>
        </p:txBody>
      </p:sp>
      <p:cxnSp>
        <p:nvCxnSpPr>
          <p:cNvPr id="50" name="Straight Arrow Connector 49">
            <a:extLst>
              <a:ext uri="{FF2B5EF4-FFF2-40B4-BE49-F238E27FC236}">
                <a16:creationId xmlns:a16="http://schemas.microsoft.com/office/drawing/2014/main" id="{52262505-4319-D84A-B877-14E5042E06BA}"/>
              </a:ext>
            </a:extLst>
          </p:cNvPr>
          <p:cNvCxnSpPr>
            <a:cxnSpLocks/>
          </p:cNvCxnSpPr>
          <p:nvPr/>
        </p:nvCxnSpPr>
        <p:spPr>
          <a:xfrm flipV="1">
            <a:off x="8571619" y="2498066"/>
            <a:ext cx="1755299" cy="863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CE539371-E67C-604C-9171-65D451A94301}"/>
              </a:ext>
            </a:extLst>
          </p:cNvPr>
          <p:cNvCxnSpPr>
            <a:cxnSpLocks/>
          </p:cNvCxnSpPr>
          <p:nvPr/>
        </p:nvCxnSpPr>
        <p:spPr>
          <a:xfrm flipV="1">
            <a:off x="8241441" y="3565934"/>
            <a:ext cx="1755299" cy="8633"/>
          </a:xfrm>
          <a:prstGeom prst="straightConnector1">
            <a:avLst/>
          </a:prstGeom>
          <a:ln w="381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514146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fade">
                                      <p:cBhvr>
                                        <p:cTn id="7" dur="500"/>
                                        <p:tgtEl>
                                          <p:spTgt spid="21">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xEl>
                                              <p:pRg st="6" end="6"/>
                                            </p:txEl>
                                          </p:spTgt>
                                        </p:tgtEl>
                                        <p:attrNameLst>
                                          <p:attrName>style.visibility</p:attrName>
                                        </p:attrNameLst>
                                      </p:cBhvr>
                                      <p:to>
                                        <p:strVal val="visible"/>
                                      </p:to>
                                    </p:set>
                                    <p:animEffect transition="in" filter="fade">
                                      <p:cBhvr>
                                        <p:cTn id="17" dur="500"/>
                                        <p:tgtEl>
                                          <p:spTgt spid="21">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1">
                                            <p:txEl>
                                              <p:pRg st="8" end="8"/>
                                            </p:txEl>
                                          </p:spTgt>
                                        </p:tgtEl>
                                        <p:attrNameLst>
                                          <p:attrName>style.visibility</p:attrName>
                                        </p:attrNameLst>
                                      </p:cBhvr>
                                      <p:to>
                                        <p:strVal val="visible"/>
                                      </p:to>
                                    </p:set>
                                    <p:animEffect transition="in" filter="fade">
                                      <p:cBhvr>
                                        <p:cTn id="22" dur="500"/>
                                        <p:tgtEl>
                                          <p:spTgt spid="21">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500"/>
                                        <p:tgtEl>
                                          <p:spTgt spid="48"/>
                                        </p:tgtEl>
                                      </p:cBhvr>
                                    </p:animEffect>
                                  </p:childTnLst>
                                </p:cTn>
                              </p:par>
                              <p:par>
                                <p:cTn id="28" presetID="10" presetClass="entr" presetSubtype="0" fill="hold" nodeType="withEffect">
                                  <p:stCondLst>
                                    <p:cond delay="0"/>
                                  </p:stCondLst>
                                  <p:childTnLst>
                                    <p:set>
                                      <p:cBhvr>
                                        <p:cTn id="29" dur="1" fill="hold">
                                          <p:stCondLst>
                                            <p:cond delay="0"/>
                                          </p:stCondLst>
                                        </p:cTn>
                                        <p:tgtEl>
                                          <p:spTgt spid="50"/>
                                        </p:tgtEl>
                                        <p:attrNameLst>
                                          <p:attrName>style.visibility</p:attrName>
                                        </p:attrNameLst>
                                      </p:cBhvr>
                                      <p:to>
                                        <p:strVal val="visible"/>
                                      </p:to>
                                    </p:set>
                                    <p:animEffect transition="in" filter="fade">
                                      <p:cBhvr>
                                        <p:cTn id="30" dur="500"/>
                                        <p:tgtEl>
                                          <p:spTgt spid="50"/>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51"/>
                                        </p:tgtEl>
                                        <p:attrNameLst>
                                          <p:attrName>style.visibility</p:attrName>
                                        </p:attrNameLst>
                                      </p:cBhvr>
                                      <p:to>
                                        <p:strVal val="visible"/>
                                      </p:to>
                                    </p:set>
                                    <p:animEffect transition="in" filter="fade">
                                      <p:cBhvr>
                                        <p:cTn id="35" dur="500"/>
                                        <p:tgtEl>
                                          <p:spTgt spid="51"/>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9"/>
                                        </p:tgtEl>
                                        <p:attrNameLst>
                                          <p:attrName>style.visibility</p:attrName>
                                        </p:attrNameLst>
                                      </p:cBhvr>
                                      <p:to>
                                        <p:strVal val="visible"/>
                                      </p:to>
                                    </p:set>
                                    <p:animEffect transition="in" filter="fade">
                                      <p:cBhvr>
                                        <p:cTn id="38" dur="500"/>
                                        <p:tgtEl>
                                          <p:spTgt spid="49"/>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1">
                                            <p:txEl>
                                              <p:pRg st="10" end="10"/>
                                            </p:txEl>
                                          </p:spTgt>
                                        </p:tgtEl>
                                        <p:attrNameLst>
                                          <p:attrName>style.visibility</p:attrName>
                                        </p:attrNameLst>
                                      </p:cBhvr>
                                      <p:to>
                                        <p:strVal val="visible"/>
                                      </p:to>
                                    </p:set>
                                    <p:animEffect transition="in" filter="fade">
                                      <p:cBhvr>
                                        <p:cTn id="43" dur="500"/>
                                        <p:tgtEl>
                                          <p:spTgt spid="21">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8" grpId="0"/>
      <p:bldP spid="4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23598" y="1146788"/>
            <a:ext cx="10006302" cy="4801314"/>
          </a:xfrm>
          <a:prstGeom prst="rect">
            <a:avLst/>
          </a:prstGeom>
          <a:noFill/>
        </p:spPr>
        <p:txBody>
          <a:bodyPr wrap="square" lIns="0" tIns="0" rIns="0" bIns="0" rtlCol="0">
            <a:spAutoFit/>
          </a:bodyPr>
          <a:lstStyle/>
          <a:p>
            <a:endParaRPr lang="en-GB" sz="2400">
              <a:latin typeface="Century Gothic" panose="020B0502020202020204" pitchFamily="34" charset="0"/>
            </a:endParaRPr>
          </a:p>
          <a:p>
            <a:pPr marL="457200" indent="-457200">
              <a:lnSpc>
                <a:spcPct val="200000"/>
              </a:lnSpc>
              <a:buAutoNum type="arabicPeriod"/>
            </a:pPr>
            <a:r>
              <a:rPr lang="en-GB" sz="2400">
                <a:latin typeface="Century Gothic" panose="020B0502020202020204" pitchFamily="34" charset="0"/>
              </a:rPr>
              <a:t>Eukaryotic cells are bigger than prokaryotic cells</a:t>
            </a:r>
          </a:p>
          <a:p>
            <a:pPr marL="457200" indent="-457200">
              <a:lnSpc>
                <a:spcPct val="200000"/>
              </a:lnSpc>
              <a:buAutoNum type="arabicPeriod"/>
            </a:pPr>
            <a:r>
              <a:rPr lang="en-GB" sz="2400">
                <a:latin typeface="Century Gothic" panose="020B0502020202020204" pitchFamily="34" charset="0"/>
              </a:rPr>
              <a:t>Prokaryotic cells contain their genetic information in a nucleus</a:t>
            </a:r>
          </a:p>
          <a:p>
            <a:pPr marL="457200" indent="-457200">
              <a:lnSpc>
                <a:spcPct val="200000"/>
              </a:lnSpc>
              <a:buAutoNum type="arabicPeriod"/>
            </a:pPr>
            <a:r>
              <a:rPr lang="en-GB" sz="2400">
                <a:latin typeface="Century Gothic" panose="020B0502020202020204" pitchFamily="34" charset="0"/>
              </a:rPr>
              <a:t>Bacteria are prokaryotic cells</a:t>
            </a:r>
          </a:p>
          <a:p>
            <a:pPr marL="457200" indent="-457200">
              <a:lnSpc>
                <a:spcPct val="200000"/>
              </a:lnSpc>
              <a:buAutoNum type="arabicPeriod"/>
            </a:pPr>
            <a:r>
              <a:rPr lang="en-GB" sz="2400">
                <a:latin typeface="Century Gothic" panose="020B0502020202020204" pitchFamily="34" charset="0"/>
              </a:rPr>
              <a:t>Plant cells are prokaryotic cells </a:t>
            </a:r>
          </a:p>
          <a:p>
            <a:pPr marL="457200" indent="-457200">
              <a:lnSpc>
                <a:spcPct val="150000"/>
              </a:lnSpc>
              <a:buAutoNum type="arabicPeriod"/>
            </a:pPr>
            <a:r>
              <a:rPr lang="en-GB" sz="2400">
                <a:latin typeface="Century Gothic" panose="020B0502020202020204" pitchFamily="34" charset="0"/>
              </a:rPr>
              <a:t>Eukaryotic cells can contain mitochondria to provide energy through aerobic respiration </a:t>
            </a:r>
          </a:p>
          <a:p>
            <a:endParaRPr lang="en-GB" sz="2400">
              <a:latin typeface="Century Gothic" panose="020B0502020202020204" pitchFamily="34" charset="0"/>
            </a:endParaRPr>
          </a:p>
        </p:txBody>
      </p:sp>
      <p:sp>
        <p:nvSpPr>
          <p:cNvPr id="2" name="Rectangle 1"/>
          <p:cNvSpPr/>
          <p:nvPr/>
        </p:nvSpPr>
        <p:spPr>
          <a:xfrm>
            <a:off x="8519804" y="1771606"/>
            <a:ext cx="609141" cy="369332"/>
          </a:xfrm>
          <a:prstGeom prst="rect">
            <a:avLst/>
          </a:prstGeom>
        </p:spPr>
        <p:txBody>
          <a:bodyPr wrap="none" lIns="0" tIns="0" rIns="0" bIns="0">
            <a:spAutoFit/>
          </a:bodyPr>
          <a:lstStyle/>
          <a:p>
            <a:r>
              <a:rPr lang="en-GB" sz="2400" b="1">
                <a:solidFill>
                  <a:schemeClr val="accent1"/>
                </a:solidFill>
                <a:latin typeface="+mj-lt"/>
              </a:rPr>
              <a:t>True</a:t>
            </a:r>
          </a:p>
        </p:txBody>
      </p:sp>
      <p:sp>
        <p:nvSpPr>
          <p:cNvPr id="3" name="Rectangle 2"/>
          <p:cNvSpPr>
            <a:spLocks noChangeArrowheads="1"/>
          </p:cNvSpPr>
          <p:nvPr/>
        </p:nvSpPr>
        <p:spPr bwMode="auto">
          <a:xfrm>
            <a:off x="2423804" y="5426422"/>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p>
        </p:txBody>
      </p:sp>
      <p:sp>
        <p:nvSpPr>
          <p:cNvPr id="5" name="Title 4">
            <a:extLst>
              <a:ext uri="{FF2B5EF4-FFF2-40B4-BE49-F238E27FC236}">
                <a16:creationId xmlns:a16="http://schemas.microsoft.com/office/drawing/2014/main" id="{4F26896D-E9CE-FB41-8393-122F34082D61}"/>
              </a:ext>
            </a:extLst>
          </p:cNvPr>
          <p:cNvSpPr>
            <a:spLocks noGrp="1"/>
          </p:cNvSpPr>
          <p:nvPr>
            <p:ph type="title"/>
          </p:nvPr>
        </p:nvSpPr>
        <p:spPr/>
        <p:txBody>
          <a:bodyPr>
            <a:normAutofit/>
          </a:bodyPr>
          <a:lstStyle/>
          <a:p>
            <a:r>
              <a:rPr lang="en-GB">
                <a:latin typeface="Century Gothic" panose="020B0502020202020204" pitchFamily="34" charset="0"/>
              </a:rPr>
              <a:t>State whether each statement is true or false.</a:t>
            </a:r>
          </a:p>
        </p:txBody>
      </p:sp>
      <p:sp>
        <p:nvSpPr>
          <p:cNvPr id="14" name="Rectangle 13">
            <a:extLst>
              <a:ext uri="{FF2B5EF4-FFF2-40B4-BE49-F238E27FC236}">
                <a16:creationId xmlns:a16="http://schemas.microsoft.com/office/drawing/2014/main" id="{86F4BD4E-6104-2342-84AE-2F445914A427}"/>
              </a:ext>
            </a:extLst>
          </p:cNvPr>
          <p:cNvSpPr/>
          <p:nvPr/>
        </p:nvSpPr>
        <p:spPr>
          <a:xfrm>
            <a:off x="10403383" y="2476682"/>
            <a:ext cx="756617" cy="369332"/>
          </a:xfrm>
          <a:prstGeom prst="rect">
            <a:avLst/>
          </a:prstGeom>
        </p:spPr>
        <p:txBody>
          <a:bodyPr wrap="none" lIns="0" tIns="0" rIns="0" bIns="0">
            <a:spAutoFit/>
          </a:bodyPr>
          <a:lstStyle/>
          <a:p>
            <a:r>
              <a:rPr lang="en-GB" sz="2400" b="1">
                <a:solidFill>
                  <a:schemeClr val="accent1"/>
                </a:solidFill>
                <a:latin typeface="+mj-lt"/>
              </a:rPr>
              <a:t>False</a:t>
            </a:r>
          </a:p>
        </p:txBody>
      </p:sp>
      <p:sp>
        <p:nvSpPr>
          <p:cNvPr id="15" name="Rectangle 14">
            <a:extLst>
              <a:ext uri="{FF2B5EF4-FFF2-40B4-BE49-F238E27FC236}">
                <a16:creationId xmlns:a16="http://schemas.microsoft.com/office/drawing/2014/main" id="{2D2040B8-0DCD-0641-89C0-501FE7924BB6}"/>
              </a:ext>
            </a:extLst>
          </p:cNvPr>
          <p:cNvSpPr/>
          <p:nvPr/>
        </p:nvSpPr>
        <p:spPr>
          <a:xfrm>
            <a:off x="5591145" y="3244334"/>
            <a:ext cx="609141" cy="369332"/>
          </a:xfrm>
          <a:prstGeom prst="rect">
            <a:avLst/>
          </a:prstGeom>
        </p:spPr>
        <p:txBody>
          <a:bodyPr wrap="none" lIns="0" tIns="0" rIns="0" bIns="0">
            <a:spAutoFit/>
          </a:bodyPr>
          <a:lstStyle/>
          <a:p>
            <a:r>
              <a:rPr lang="en-GB" sz="2400" b="1">
                <a:solidFill>
                  <a:schemeClr val="accent1"/>
                </a:solidFill>
                <a:latin typeface="+mj-lt"/>
              </a:rPr>
              <a:t>True</a:t>
            </a:r>
          </a:p>
        </p:txBody>
      </p:sp>
      <p:sp>
        <p:nvSpPr>
          <p:cNvPr id="16" name="Rectangle 15">
            <a:extLst>
              <a:ext uri="{FF2B5EF4-FFF2-40B4-BE49-F238E27FC236}">
                <a16:creationId xmlns:a16="http://schemas.microsoft.com/office/drawing/2014/main" id="{FF924058-BF31-A14E-86B6-6A9B109F51DF}"/>
              </a:ext>
            </a:extLst>
          </p:cNvPr>
          <p:cNvSpPr/>
          <p:nvPr/>
        </p:nvSpPr>
        <p:spPr>
          <a:xfrm>
            <a:off x="5821977" y="3966046"/>
            <a:ext cx="756617" cy="369332"/>
          </a:xfrm>
          <a:prstGeom prst="rect">
            <a:avLst/>
          </a:prstGeom>
        </p:spPr>
        <p:txBody>
          <a:bodyPr wrap="none" lIns="0" tIns="0" rIns="0" bIns="0">
            <a:spAutoFit/>
          </a:bodyPr>
          <a:lstStyle/>
          <a:p>
            <a:r>
              <a:rPr lang="en-GB" sz="2400" b="1">
                <a:solidFill>
                  <a:schemeClr val="accent1"/>
                </a:solidFill>
                <a:latin typeface="+mj-lt"/>
              </a:rPr>
              <a:t>False</a:t>
            </a:r>
          </a:p>
        </p:txBody>
      </p:sp>
      <p:sp>
        <p:nvSpPr>
          <p:cNvPr id="17" name="Rectangle 16">
            <a:extLst>
              <a:ext uri="{FF2B5EF4-FFF2-40B4-BE49-F238E27FC236}">
                <a16:creationId xmlns:a16="http://schemas.microsoft.com/office/drawing/2014/main" id="{5332E0C6-06CD-B44B-86B6-014BF2D338E9}"/>
              </a:ext>
            </a:extLst>
          </p:cNvPr>
          <p:cNvSpPr/>
          <p:nvPr/>
        </p:nvSpPr>
        <p:spPr>
          <a:xfrm>
            <a:off x="5322178" y="5135431"/>
            <a:ext cx="609141" cy="369332"/>
          </a:xfrm>
          <a:prstGeom prst="rect">
            <a:avLst/>
          </a:prstGeom>
        </p:spPr>
        <p:txBody>
          <a:bodyPr wrap="none" lIns="0" tIns="0" rIns="0" bIns="0">
            <a:spAutoFit/>
          </a:bodyPr>
          <a:lstStyle/>
          <a:p>
            <a:r>
              <a:rPr lang="en-GB" sz="2400" b="1">
                <a:solidFill>
                  <a:schemeClr val="accent1"/>
                </a:solidFill>
                <a:latin typeface="+mj-lt"/>
              </a:rPr>
              <a:t>True</a:t>
            </a:r>
          </a:p>
        </p:txBody>
      </p:sp>
    </p:spTree>
    <p:extLst>
      <p:ext uri="{BB962C8B-B14F-4D97-AF65-F5344CB8AC3E}">
        <p14:creationId xmlns:p14="http://schemas.microsoft.com/office/powerpoint/2010/main" val="53228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4" grpId="0"/>
      <p:bldP spid="15" grpId="0"/>
      <p:bldP spid="16" grpId="0"/>
      <p:bldP spid="1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a:latin typeface="Century Gothic" panose="020B0502020202020204" pitchFamily="34" charset="0"/>
              </a:rPr>
              <a:t>Is this correct?</a:t>
            </a:r>
          </a:p>
        </p:txBody>
      </p:sp>
      <p:pic>
        <p:nvPicPr>
          <p:cNvPr id="3" name="Picture 2" descr="Icon&#10;&#10;Description automatically generated">
            <a:extLst>
              <a:ext uri="{FF2B5EF4-FFF2-40B4-BE49-F238E27FC236}">
                <a16:creationId xmlns:a16="http://schemas.microsoft.com/office/drawing/2014/main" id="{0FC308B4-D161-314D-BB65-E25B53482892}"/>
              </a:ext>
            </a:extLst>
          </p:cNvPr>
          <p:cNvPicPr>
            <a:picLocks noChangeAspect="1"/>
          </p:cNvPicPr>
          <p:nvPr/>
        </p:nvPicPr>
        <p:blipFill>
          <a:blip r:embed="rId3">
            <a:clrChange>
              <a:clrFrom>
                <a:srgbClr val="FFFFFF"/>
              </a:clrFrom>
              <a:clrTo>
                <a:srgbClr val="FFFFFF">
                  <a:alpha val="0"/>
                </a:srgbClr>
              </a:clrTo>
            </a:clrChange>
          </a:blip>
          <a:stretch>
            <a:fillRect/>
          </a:stretch>
        </p:blipFill>
        <p:spPr>
          <a:xfrm rot="5400000">
            <a:off x="-345229" y="-921585"/>
            <a:ext cx="12882456" cy="9145559"/>
          </a:xfrm>
          <a:prstGeom prst="rect">
            <a:avLst/>
          </a:prstGeom>
        </p:spPr>
      </p:pic>
      <p:sp>
        <p:nvSpPr>
          <p:cNvPr id="4" name="TextBox 3">
            <a:extLst>
              <a:ext uri="{FF2B5EF4-FFF2-40B4-BE49-F238E27FC236}">
                <a16:creationId xmlns:a16="http://schemas.microsoft.com/office/drawing/2014/main" id="{2130717D-0356-CB4E-BA23-1946438494C3}"/>
              </a:ext>
            </a:extLst>
          </p:cNvPr>
          <p:cNvSpPr txBox="1"/>
          <p:nvPr/>
        </p:nvSpPr>
        <p:spPr>
          <a:xfrm>
            <a:off x="3325420" y="2324842"/>
            <a:ext cx="5538494" cy="1384995"/>
          </a:xfrm>
          <a:prstGeom prst="rect">
            <a:avLst/>
          </a:prstGeom>
          <a:noFill/>
          <a:ln>
            <a:noFill/>
          </a:ln>
        </p:spPr>
        <p:txBody>
          <a:bodyPr wrap="square" rtlCol="0">
            <a:spAutoFit/>
          </a:bodyPr>
          <a:lstStyle/>
          <a:p>
            <a:r>
              <a:rPr lang="en-US" sz="2800">
                <a:latin typeface="Century Gothic" panose="020B0502020202020204" pitchFamily="34" charset="0"/>
              </a:rPr>
              <a:t>Prokaryotic cells do not contain mitochondria because they do not respire.</a:t>
            </a:r>
          </a:p>
        </p:txBody>
      </p:sp>
    </p:spTree>
    <p:extLst>
      <p:ext uri="{BB962C8B-B14F-4D97-AF65-F5344CB8AC3E}">
        <p14:creationId xmlns:p14="http://schemas.microsoft.com/office/powerpoint/2010/main" val="1702293743"/>
      </p:ext>
    </p:extLst>
  </p:cSld>
  <p:clrMapOvr>
    <a:masterClrMapping/>
  </p:clrMapOvr>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
        <AccountId xsi:nil="true"/>
        <AccountType/>
      </UserInfo>
    </SharedWithUsers>
    <MediaLengthInSeconds xmlns="9dd66dd2-dc2f-4e10-8286-f1da66314693" xsi:nil="true"/>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AC5D8DA-FFBC-47B0-84E0-FF89B9D75674}">
  <ds:schemaRefs>
    <ds:schemaRef ds:uri="http://purl.org/dc/elements/1.1/"/>
    <ds:schemaRef ds:uri="http://schemas.microsoft.com/office/infopath/2007/PartnerControls"/>
    <ds:schemaRef ds:uri="http://purl.org/dc/terms/"/>
    <ds:schemaRef ds:uri="http://www.w3.org/XML/1998/namespace"/>
    <ds:schemaRef ds:uri="http://schemas.microsoft.com/office/2006/metadata/properties"/>
    <ds:schemaRef ds:uri="e7f29ac3-c74a-46a7-9e80-ec6458dc319f"/>
    <ds:schemaRef ds:uri="http://schemas.microsoft.com/office/2006/documentManagement/types"/>
    <ds:schemaRef ds:uri="http://schemas.openxmlformats.org/package/2006/metadata/core-properties"/>
    <ds:schemaRef ds:uri="9dd66dd2-dc2f-4e10-8286-f1da66314693"/>
    <ds:schemaRef ds:uri="http://purl.org/dc/dcmitype/"/>
  </ds:schemaRefs>
</ds:datastoreItem>
</file>

<file path=customXml/itemProps2.xml><?xml version="1.0" encoding="utf-8"?>
<ds:datastoreItem xmlns:ds="http://schemas.openxmlformats.org/officeDocument/2006/customXml" ds:itemID="{469E7B65-104B-41FB-B589-570F6B2668C6}">
  <ds:schemaRefs>
    <ds:schemaRef ds:uri="http://schemas.microsoft.com/sharepoint/v3/contenttype/forms"/>
  </ds:schemaRefs>
</ds:datastoreItem>
</file>

<file path=customXml/itemProps3.xml><?xml version="1.0" encoding="utf-8"?>
<ds:datastoreItem xmlns:ds="http://schemas.openxmlformats.org/officeDocument/2006/customXml" ds:itemID="{861B45E9-DAF2-4905-BED3-5D656023D3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20</TotalTime>
  <Words>4738</Words>
  <Application>Microsoft Macintosh PowerPoint</Application>
  <PresentationFormat>Widescreen</PresentationFormat>
  <Paragraphs>445</Paragraphs>
  <Slides>18</Slides>
  <Notes>16</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Century Gothic</vt:lpstr>
      <vt:lpstr>Georgia</vt:lpstr>
      <vt:lpstr>Wingdings</vt:lpstr>
      <vt:lpstr>B2.2.11 Feedback lesson</vt:lpstr>
      <vt:lpstr>Making this resource work for you</vt:lpstr>
      <vt:lpstr>Eukaryotic and Prokaryotic Cells</vt:lpstr>
      <vt:lpstr>B3.1.2</vt:lpstr>
      <vt:lpstr>PowerPoint Presentation</vt:lpstr>
      <vt:lpstr>This is the fix-it portion of the lesson</vt:lpstr>
      <vt:lpstr>Eukaryotic Cells </vt:lpstr>
      <vt:lpstr>Prokaryotic Cells </vt:lpstr>
      <vt:lpstr>State whether each statement is true or false.</vt:lpstr>
      <vt:lpstr>Is this correct?</vt:lpstr>
      <vt:lpstr>Drill</vt:lpstr>
      <vt:lpstr>Drill answers</vt:lpstr>
      <vt:lpstr>I: Describing the function of organelles</vt:lpstr>
      <vt:lpstr>We: Comparing structural differences</vt:lpstr>
      <vt:lpstr>You: Describing differences</vt:lpstr>
      <vt:lpstr>Can you identify whether cells are eukaryotic or prokaryotic?</vt:lpstr>
      <vt:lpstr>Eukaryotic and Prokaryotic Cells </vt:lpstr>
      <vt:lpstr>Answer the questions below.</vt:lpstr>
      <vt:lpstr>PowerPoint Presentation</vt:lpstr>
    </vt:vector>
  </TitlesOfParts>
  <Company>ARK Kingsway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this resource work for you</dc:title>
  <dc:creator>Kathleen Webb</dc:creator>
  <cp:lastModifiedBy>Joanna Scouler</cp:lastModifiedBy>
  <cp:revision>4</cp:revision>
  <dcterms:created xsi:type="dcterms:W3CDTF">2019-03-21T11:24:14Z</dcterms:created>
  <dcterms:modified xsi:type="dcterms:W3CDTF">2024-10-16T15:25:49Z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76072400</vt:r8>
  </property>
  <property fmtid="{D5CDD505-2E9C-101B-9397-08002B2CF9AE}" pid="4" name="_ExtendedDescription">
    <vt:lpwstr/>
  </property>
  <property fmtid="{D5CDD505-2E9C-101B-9397-08002B2CF9AE}" pid="5" name="ComplianceAssetId">
    <vt:lpwstr/>
  </property>
  <property fmtid="{D5CDD505-2E9C-101B-9397-08002B2CF9AE}" pid="6" name="xd_Signature">
    <vt:bool>false</vt:bool>
  </property>
  <property fmtid="{D5CDD505-2E9C-101B-9397-08002B2CF9AE}" pid="7" name="xd_ProgID">
    <vt:lpwstr/>
  </property>
  <property fmtid="{D5CDD505-2E9C-101B-9397-08002B2CF9AE}" pid="8" name="TriggerFlowInfo">
    <vt:lpwstr/>
  </property>
  <property fmtid="{D5CDD505-2E9C-101B-9397-08002B2CF9AE}" pid="9" name="TemplateUrl">
    <vt:lpwstr/>
  </property>
  <property fmtid="{D5CDD505-2E9C-101B-9397-08002B2CF9AE}" pid="10" name="MediaServiceImageTags">
    <vt:lpwstr/>
  </property>
</Properties>
</file>

<file path=docProps/thumbnail.jpeg>
</file>